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93" r:id="rId5"/>
    <p:sldId id="286" r:id="rId6"/>
    <p:sldId id="328" r:id="rId7"/>
    <p:sldId id="327" r:id="rId8"/>
    <p:sldId id="329" r:id="rId9"/>
    <p:sldId id="332" r:id="rId10"/>
    <p:sldId id="337" r:id="rId11"/>
    <p:sldId id="439" r:id="rId12"/>
    <p:sldId id="440" r:id="rId13"/>
    <p:sldId id="441" r:id="rId14"/>
    <p:sldId id="442" r:id="rId15"/>
    <p:sldId id="438" r:id="rId16"/>
    <p:sldId id="443" r:id="rId17"/>
    <p:sldId id="444" r:id="rId18"/>
    <p:sldId id="445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46" r:id="rId28"/>
    <p:sldId id="549" r:id="rId29"/>
    <p:sldId id="550" r:id="rId30"/>
    <p:sldId id="554" r:id="rId31"/>
    <p:sldId id="555" r:id="rId32"/>
    <p:sldId id="456" r:id="rId33"/>
    <p:sldId id="548" r:id="rId34"/>
    <p:sldId id="346" r:id="rId35"/>
    <p:sldId id="40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  <p:cmAuthor id="3" name="Admond Lee" initials="AL" lastIdx="1" clrIdx="2">
    <p:extLst>
      <p:ext uri="{19B8F6BF-5375-455C-9EA6-DF929625EA0E}">
        <p15:presenceInfo xmlns:p15="http://schemas.microsoft.com/office/powerpoint/2012/main" userId="f1afbf247bef72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FF1B"/>
    <a:srgbClr val="0020C0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186" autoAdjust="0"/>
    <p:restoredTop sz="86430" autoAdjust="0"/>
  </p:normalViewPr>
  <p:slideViewPr>
    <p:cSldViewPr snapToGrid="0">
      <p:cViewPr>
        <p:scale>
          <a:sx n="125" d="100"/>
          <a:sy n="125" d="100"/>
        </p:scale>
        <p:origin x="592" y="61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8" d="100"/>
          <a:sy n="128" d="100"/>
        </p:scale>
        <p:origin x="440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6/16/20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6/16/20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</a:t>
            </a:r>
            <a:r>
              <a:rPr lang="en-US" b="1" baseline="0" dirty="0"/>
              <a:t> students to briefly introduce themselves: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Name, course, year of study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What brought them here to the workshop today?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5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2481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165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78989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342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7018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81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947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7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2930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395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74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dirty="0"/>
              <a:t>Go to my </a:t>
            </a:r>
            <a:r>
              <a:rPr lang="en-SG" dirty="0" err="1"/>
              <a:t>Jupyter</a:t>
            </a:r>
            <a:r>
              <a:rPr lang="en-SG" dirty="0"/>
              <a:t> notebook to show pre-run code and explain its implementation to build a simple ANN mode</a:t>
            </a:r>
          </a:p>
        </p:txBody>
      </p:sp>
    </p:spTree>
    <p:extLst>
      <p:ext uri="{BB962C8B-B14F-4D97-AF65-F5344CB8AC3E}">
        <p14:creationId xmlns:p14="http://schemas.microsoft.com/office/powerpoint/2010/main" val="4162709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b="0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8B98E-C807-4900-A38B-107F08BCCD67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8987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68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Document my journey, share my experience and learn from others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Help and guide aspiring data scientists and enthusiasts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Improve my communication skills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8B98E-C807-4900-A38B-107F08BCCD67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6645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8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6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Agenda – Explain the goal</a:t>
            </a:r>
            <a:r>
              <a:rPr lang="en-US" b="1" baseline="0" dirty="0"/>
              <a:t> of each section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22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89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974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28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rgbClr val="002060">
              <a:alpha val="90000"/>
            </a:srgb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6/16/20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558645" y="303535"/>
            <a:ext cx="402603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708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6/16/20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6/16/20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6/16/20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6/16/20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6/16/20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6/16/20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6/16/20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6/16/20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6/16/20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520997" y="6222211"/>
            <a:ext cx="3561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EE24B5-652C-4DB5-B7C3-B5BBEC1280B1}" type="slidenum">
              <a:rPr lang="en-US" sz="1100" i="1" noProof="0" smtClean="0"/>
              <a:pPr/>
              <a:t>‹#›</a:t>
            </a:fld>
            <a:endParaRPr lang="en-SG" sz="1100" i="1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tiff"/><Relationship Id="rId3" Type="http://schemas.openxmlformats.org/officeDocument/2006/relationships/hyperlink" Target="http://bit.ly/admond-linkedin" TargetMode="External"/><Relationship Id="rId7" Type="http://schemas.openxmlformats.org/officeDocument/2006/relationships/hyperlink" Target="http://bit.ly/admond-website" TargetMode="External"/><Relationship Id="rId12" Type="http://schemas.openxmlformats.org/officeDocument/2006/relationships/image" Target="../media/image4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admond-instagram" TargetMode="External"/><Relationship Id="rId11" Type="http://schemas.openxmlformats.org/officeDocument/2006/relationships/image" Target="../media/image43.tiff"/><Relationship Id="rId5" Type="http://schemas.openxmlformats.org/officeDocument/2006/relationships/hyperlink" Target="https://bit.ly/admond-twitter" TargetMode="External"/><Relationship Id="rId10" Type="http://schemas.openxmlformats.org/officeDocument/2006/relationships/image" Target="../media/image42.tiff"/><Relationship Id="rId4" Type="http://schemas.openxmlformats.org/officeDocument/2006/relationships/hyperlink" Target="https://bit.ly/admond-medium" TargetMode="External"/><Relationship Id="rId9" Type="http://schemas.openxmlformats.org/officeDocument/2006/relationships/image" Target="../media/image4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2060">
              <a:alpha val="60000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2730" y="3370217"/>
            <a:ext cx="9144000" cy="656998"/>
          </a:xfrm>
        </p:spPr>
        <p:txBody>
          <a:bodyPr>
            <a:normAutofit fontScale="90000"/>
          </a:bodyPr>
          <a:lstStyle/>
          <a:p>
            <a:r>
              <a:rPr lang="en-US" sz="3300" dirty="0" err="1"/>
              <a:t>Admond</a:t>
            </a:r>
            <a:r>
              <a:rPr lang="en-US" sz="3300" dirty="0"/>
              <a:t> Lee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 txBox="1">
            <a:spLocks/>
          </p:cNvSpPr>
          <p:nvPr/>
        </p:nvSpPr>
        <p:spPr bwMode="ltGray">
          <a:xfrm>
            <a:off x="1522730" y="2133430"/>
            <a:ext cx="9144000" cy="999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Artificial Neural Network </a:t>
            </a:r>
          </a:p>
          <a:p>
            <a:r>
              <a:rPr lang="en-US" sz="4500" dirty="0"/>
              <a:t>For Beginners</a:t>
            </a:r>
          </a:p>
        </p:txBody>
      </p:sp>
    </p:spTree>
    <p:extLst>
      <p:ext uri="{BB962C8B-B14F-4D97-AF65-F5344CB8AC3E}">
        <p14:creationId xmlns:p14="http://schemas.microsoft.com/office/powerpoint/2010/main" val="265414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786193"/>
            <a:ext cx="6117021" cy="3286758"/>
          </a:xfrm>
          <a:prstGeom prst="rect">
            <a:avLst/>
          </a:prstGeom>
        </p:spPr>
      </p:pic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110004" y="1560745"/>
            <a:ext cx="2428244" cy="1056332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135491" lvl="3" indent="0">
              <a:buClr>
                <a:srgbClr val="434343"/>
              </a:buClr>
              <a:buNone/>
            </a:pPr>
            <a:endParaRPr lang="en" sz="24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5" y="342413"/>
            <a:ext cx="8675886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Fundamental Building Blocks – Neurons</a:t>
            </a:r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43199" y="1786193"/>
            <a:ext cx="3468915" cy="3729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178" y="5794840"/>
            <a:ext cx="3016895" cy="442478"/>
          </a:xfrm>
          <a:prstGeom prst="rect">
            <a:avLst/>
          </a:prstGeom>
        </p:spPr>
      </p:pic>
      <p:sp>
        <p:nvSpPr>
          <p:cNvPr id="10" name="Shape 149"/>
          <p:cNvSpPr txBox="1">
            <a:spLocks/>
          </p:cNvSpPr>
          <p:nvPr/>
        </p:nvSpPr>
        <p:spPr>
          <a:xfrm>
            <a:off x="5880450" y="5683804"/>
            <a:ext cx="1009746" cy="422586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491" lvl="3" indent="0">
              <a:buClr>
                <a:srgbClr val="434343"/>
              </a:buClr>
              <a:buFont typeface="Arial" panose="020B0604020202020204" pitchFamily="34" charset="0"/>
              <a:buNone/>
            </a:pPr>
            <a:r>
              <a:rPr lang="en" sz="1700" dirty="0">
                <a:solidFill>
                  <a:srgbClr val="002060"/>
                </a:solidFill>
              </a:rPr>
              <a:t>bias</a:t>
            </a:r>
          </a:p>
        </p:txBody>
      </p:sp>
      <p:sp>
        <p:nvSpPr>
          <p:cNvPr id="11" name="Oval 10"/>
          <p:cNvSpPr/>
          <p:nvPr/>
        </p:nvSpPr>
        <p:spPr>
          <a:xfrm>
            <a:off x="5650387" y="5834374"/>
            <a:ext cx="373042" cy="35940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Shape 149"/>
          <p:cNvSpPr txBox="1">
            <a:spLocks/>
          </p:cNvSpPr>
          <p:nvPr/>
        </p:nvSpPr>
        <p:spPr>
          <a:xfrm>
            <a:off x="6731564" y="5515429"/>
            <a:ext cx="3053904" cy="907142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491" lvl="3" indent="0">
              <a:buClr>
                <a:srgbClr val="434343"/>
              </a:buClr>
              <a:buNone/>
            </a:pPr>
            <a:r>
              <a:rPr lang="en-SG" sz="1700" dirty="0">
                <a:solidFill>
                  <a:srgbClr val="002060"/>
                </a:solidFill>
              </a:rPr>
              <a:t>Bias is used to delay the triggering of the activation function</a:t>
            </a:r>
            <a:endParaRPr lang="en" sz="1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9810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786193"/>
            <a:ext cx="6117021" cy="3286758"/>
          </a:xfrm>
          <a:prstGeom prst="rect">
            <a:avLst/>
          </a:prstGeom>
        </p:spPr>
      </p:pic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110004" y="1560745"/>
            <a:ext cx="2428244" cy="1056332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135491" lvl="3" indent="0">
              <a:buClr>
                <a:srgbClr val="434343"/>
              </a:buClr>
              <a:buNone/>
            </a:pPr>
            <a:endParaRPr lang="en" sz="24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5" y="342413"/>
            <a:ext cx="8675886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Fundamental Building Blocks – Neurons</a:t>
            </a:r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95878" y="1787128"/>
            <a:ext cx="1364343" cy="3729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144" y="5794840"/>
            <a:ext cx="3108885" cy="457189"/>
          </a:xfrm>
          <a:prstGeom prst="rect">
            <a:avLst/>
          </a:prstGeom>
        </p:spPr>
      </p:pic>
      <p:sp>
        <p:nvSpPr>
          <p:cNvPr id="10" name="Shape 149"/>
          <p:cNvSpPr txBox="1">
            <a:spLocks/>
          </p:cNvSpPr>
          <p:nvPr/>
        </p:nvSpPr>
        <p:spPr>
          <a:xfrm>
            <a:off x="4596624" y="5516364"/>
            <a:ext cx="2199041" cy="422586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491" lvl="3" indent="0">
              <a:buClr>
                <a:srgbClr val="434343"/>
              </a:buClr>
              <a:buFont typeface="Arial" panose="020B0604020202020204" pitchFamily="34" charset="0"/>
              <a:buNone/>
            </a:pPr>
            <a:r>
              <a:rPr lang="en-SG" sz="1700" dirty="0">
                <a:solidFill>
                  <a:srgbClr val="002060"/>
                </a:solidFill>
              </a:rPr>
              <a:t>A</a:t>
            </a:r>
            <a:r>
              <a:rPr lang="en" sz="1700" dirty="0">
                <a:solidFill>
                  <a:srgbClr val="002060"/>
                </a:solidFill>
              </a:rPr>
              <a:t>ctivation function</a:t>
            </a:r>
          </a:p>
        </p:txBody>
      </p:sp>
      <p:sp>
        <p:nvSpPr>
          <p:cNvPr id="11" name="Oval 10"/>
          <p:cNvSpPr/>
          <p:nvPr/>
        </p:nvSpPr>
        <p:spPr>
          <a:xfrm>
            <a:off x="6609144" y="5843733"/>
            <a:ext cx="373042" cy="35940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822476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275506" y="1786193"/>
            <a:ext cx="5937969" cy="4739852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592691" lvl="3" indent="-457200">
              <a:buClr>
                <a:srgbClr val="434343"/>
              </a:buClr>
            </a:pPr>
            <a:r>
              <a:rPr lang="en-SG" sz="2400" dirty="0">
                <a:solidFill>
                  <a:srgbClr val="002060"/>
                </a:solidFill>
              </a:rPr>
              <a:t>An activation function is used to turn an unbounded input into an output that has a nice, predictable form</a:t>
            </a:r>
          </a:p>
          <a:p>
            <a:pPr marL="592691" lvl="3" indent="-457200">
              <a:buClr>
                <a:srgbClr val="434343"/>
              </a:buClr>
            </a:pPr>
            <a:endParaRPr lang="en-SG" sz="2400" dirty="0">
              <a:solidFill>
                <a:srgbClr val="002060"/>
              </a:solidFill>
            </a:endParaRPr>
          </a:p>
          <a:p>
            <a:pPr marL="592691" lvl="3" indent="-457200">
              <a:buClr>
                <a:srgbClr val="434343"/>
              </a:buClr>
            </a:pPr>
            <a:r>
              <a:rPr lang="en-SG" sz="2400" dirty="0">
                <a:solidFill>
                  <a:srgbClr val="002060"/>
                </a:solidFill>
              </a:rPr>
              <a:t>It will decide whether a neuron should fire or not</a:t>
            </a:r>
          </a:p>
          <a:p>
            <a:pPr marL="592691" lvl="3" indent="-457200">
              <a:buClr>
                <a:srgbClr val="434343"/>
              </a:buClr>
            </a:pPr>
            <a:endParaRPr lang="en" sz="24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4" y="342413"/>
            <a:ext cx="8557269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Activation Function</a:t>
            </a:r>
            <a:endParaRPr lang="en-US" dirty="0"/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4338" name="Picture 2" descr="https://miro.medium.com/max/1152/1*Ul8Yu_r8GKSFillzbPFrP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75" y="1539411"/>
            <a:ext cx="5978525" cy="398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149"/>
          <p:cNvSpPr txBox="1">
            <a:spLocks/>
          </p:cNvSpPr>
          <p:nvPr/>
        </p:nvSpPr>
        <p:spPr>
          <a:xfrm>
            <a:off x="7835106" y="5732167"/>
            <a:ext cx="2790851" cy="536070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491" lvl="3" indent="0">
              <a:buClr>
                <a:srgbClr val="434343"/>
              </a:buClr>
              <a:buNone/>
            </a:pPr>
            <a:r>
              <a:rPr lang="en" sz="2400" dirty="0">
                <a:solidFill>
                  <a:srgbClr val="002060"/>
                </a:solidFill>
              </a:rPr>
              <a:t>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380583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275506" y="1150841"/>
            <a:ext cx="11626985" cy="5361915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592691" lvl="3" indent="-457200">
              <a:buClr>
                <a:srgbClr val="434343"/>
              </a:buClr>
            </a:pPr>
            <a:r>
              <a:rPr lang="en-SG" sz="2400" dirty="0">
                <a:solidFill>
                  <a:srgbClr val="002060"/>
                </a:solidFill>
              </a:rPr>
              <a:t>A neural network is nothing more than a bunch of neurons connected together</a:t>
            </a:r>
          </a:p>
          <a:p>
            <a:pPr marL="592691" lvl="3" indent="-457200">
              <a:buClr>
                <a:srgbClr val="434343"/>
              </a:buClr>
            </a:pPr>
            <a:r>
              <a:rPr lang="en-SG" sz="2400" dirty="0">
                <a:solidFill>
                  <a:srgbClr val="002060"/>
                </a:solidFill>
              </a:rPr>
              <a:t>A neural network can have any number of layers with any number of neurons in those layers</a:t>
            </a:r>
            <a:endParaRPr lang="en" sz="24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5" y="342413"/>
            <a:ext cx="3804342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Neural Network</a:t>
            </a:r>
            <a:endParaRPr lang="en-US" dirty="0"/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623" y="2610774"/>
            <a:ext cx="5664750" cy="2442048"/>
          </a:xfrm>
          <a:prstGeom prst="rect">
            <a:avLst/>
          </a:prstGeom>
        </p:spPr>
      </p:pic>
      <p:sp>
        <p:nvSpPr>
          <p:cNvPr id="8" name="Shape 149"/>
          <p:cNvSpPr txBox="1">
            <a:spLocks/>
          </p:cNvSpPr>
          <p:nvPr/>
        </p:nvSpPr>
        <p:spPr>
          <a:xfrm>
            <a:off x="3915229" y="5492281"/>
            <a:ext cx="4347538" cy="581015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491" lvl="3" indent="0">
              <a:buClr>
                <a:srgbClr val="434343"/>
              </a:buClr>
              <a:buNone/>
            </a:pPr>
            <a:r>
              <a:rPr lang="en-SG" sz="2400" dirty="0">
                <a:solidFill>
                  <a:srgbClr val="002060"/>
                </a:solidFill>
              </a:rPr>
              <a:t>Feedforward Neural Network</a:t>
            </a:r>
            <a:endParaRPr lang="en" sz="2400" dirty="0">
              <a:solidFill>
                <a:srgbClr val="00206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432016" y="5059953"/>
            <a:ext cx="1691778" cy="26879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1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26771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275506" y="1150841"/>
            <a:ext cx="11626985" cy="5361915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592691" lvl="3" indent="-457200">
              <a:buClr>
                <a:srgbClr val="434343"/>
              </a:buClr>
            </a:pPr>
            <a:r>
              <a:rPr lang="en-SG" sz="2400" dirty="0">
                <a:solidFill>
                  <a:srgbClr val="002060"/>
                </a:solidFill>
              </a:rPr>
              <a:t>Minimize the error (or loss) from predictions</a:t>
            </a:r>
          </a:p>
          <a:p>
            <a:pPr marL="592691" lvl="3" indent="-457200">
              <a:buClr>
                <a:srgbClr val="434343"/>
              </a:buClr>
            </a:pPr>
            <a:r>
              <a:rPr lang="en" sz="2400" dirty="0">
                <a:solidFill>
                  <a:srgbClr val="002060"/>
                </a:solidFill>
              </a:rPr>
              <a:t>Lower loss </a:t>
            </a:r>
            <a:r>
              <a:rPr lang="en" sz="2400" dirty="0">
                <a:solidFill>
                  <a:srgbClr val="002060"/>
                </a:solidFill>
                <a:sym typeface="Wingdings" panose="05000000000000000000" pitchFamily="2" charset="2"/>
              </a:rPr>
              <a:t> Better predictions</a:t>
            </a:r>
          </a:p>
          <a:p>
            <a:pPr marL="592691" lvl="3" indent="-457200">
              <a:buClr>
                <a:srgbClr val="434343"/>
              </a:buClr>
            </a:pPr>
            <a:r>
              <a:rPr lang="en-SG" sz="2400" dirty="0">
                <a:solidFill>
                  <a:srgbClr val="002060"/>
                </a:solidFill>
              </a:rPr>
              <a:t>Mean Squared Error (MSE) </a:t>
            </a:r>
            <a:r>
              <a:rPr lang="en-SG" sz="24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endParaRPr lang="en" sz="24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4" y="342413"/>
            <a:ext cx="5459721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Training a Neural Network</a:t>
            </a:r>
            <a:endParaRPr lang="en-US" dirty="0"/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10" y="3595337"/>
            <a:ext cx="5664750" cy="2442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67" y="1828800"/>
            <a:ext cx="2341071" cy="74672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049516" y="3190208"/>
            <a:ext cx="4382815" cy="2412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9" name="Shape 149"/>
          <p:cNvSpPr txBox="1">
            <a:spLocks/>
          </p:cNvSpPr>
          <p:nvPr/>
        </p:nvSpPr>
        <p:spPr>
          <a:xfrm>
            <a:off x="7795938" y="1930373"/>
            <a:ext cx="2625069" cy="543574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491" lvl="3" indent="0">
              <a:buClr>
                <a:srgbClr val="434343"/>
              </a:buClr>
              <a:buNone/>
            </a:pPr>
            <a:r>
              <a:rPr lang="en-SG" sz="2400" b="1" dirty="0">
                <a:solidFill>
                  <a:srgbClr val="FF0000"/>
                </a:solidFill>
              </a:rPr>
              <a:t>(L</a:t>
            </a:r>
            <a:r>
              <a:rPr lang="en" sz="2400" b="1" dirty="0">
                <a:solidFill>
                  <a:srgbClr val="FF0000"/>
                </a:solidFill>
              </a:rPr>
              <a:t>oss function)</a:t>
            </a:r>
          </a:p>
        </p:txBody>
      </p:sp>
      <p:sp>
        <p:nvSpPr>
          <p:cNvPr id="11" name="Shape 149"/>
          <p:cNvSpPr txBox="1">
            <a:spLocks/>
          </p:cNvSpPr>
          <p:nvPr/>
        </p:nvSpPr>
        <p:spPr>
          <a:xfrm>
            <a:off x="7332848" y="3431448"/>
            <a:ext cx="4676612" cy="2338731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8391" lvl="3" indent="-342900">
              <a:buClr>
                <a:srgbClr val="434343"/>
              </a:buClr>
            </a:pPr>
            <a:r>
              <a:rPr lang="en" sz="2400" dirty="0">
                <a:solidFill>
                  <a:srgbClr val="002060"/>
                </a:solidFill>
              </a:rPr>
              <a:t>Compare the actual and predicted values</a:t>
            </a:r>
          </a:p>
          <a:p>
            <a:pPr marL="478391" lvl="3" indent="-342900">
              <a:buClr>
                <a:srgbClr val="434343"/>
              </a:buClr>
            </a:pPr>
            <a:r>
              <a:rPr lang="en" sz="2400" dirty="0">
                <a:solidFill>
                  <a:srgbClr val="002060"/>
                </a:solidFill>
              </a:rPr>
              <a:t>Compute loss function to find the error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295" y="6293252"/>
            <a:ext cx="3108885" cy="4571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04481" y="3591078"/>
            <a:ext cx="1421397" cy="2361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48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275506" y="1150841"/>
            <a:ext cx="11626985" cy="5361915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592691" lvl="3" indent="-457200">
              <a:buClr>
                <a:srgbClr val="434343"/>
              </a:buClr>
            </a:pPr>
            <a:r>
              <a:rPr lang="en-SG" sz="2400" dirty="0">
                <a:solidFill>
                  <a:srgbClr val="002060"/>
                </a:solidFill>
              </a:rPr>
              <a:t>AIM – Update the network’s weights and biases to minimize the error from predictions</a:t>
            </a:r>
          </a:p>
          <a:p>
            <a:pPr marL="592691" lvl="3" indent="-457200">
              <a:buClr>
                <a:srgbClr val="434343"/>
              </a:buClr>
            </a:pPr>
            <a:r>
              <a:rPr lang="en" sz="2400" dirty="0">
                <a:solidFill>
                  <a:srgbClr val="002060"/>
                </a:solidFill>
              </a:rPr>
              <a:t>Lower loss </a:t>
            </a:r>
            <a:r>
              <a:rPr lang="en" sz="2400" dirty="0">
                <a:solidFill>
                  <a:srgbClr val="002060"/>
                </a:solidFill>
                <a:sym typeface="Wingdings" panose="05000000000000000000" pitchFamily="2" charset="2"/>
              </a:rPr>
              <a:t> Better predictions</a:t>
            </a:r>
          </a:p>
          <a:p>
            <a:pPr marL="592691" lvl="3" indent="-457200">
              <a:buClr>
                <a:srgbClr val="434343"/>
              </a:buClr>
            </a:pPr>
            <a:r>
              <a:rPr lang="en-SG" sz="2400" dirty="0">
                <a:solidFill>
                  <a:srgbClr val="002060"/>
                </a:solidFill>
              </a:rPr>
              <a:t>Mean Squared Error (MSE) </a:t>
            </a:r>
            <a:r>
              <a:rPr lang="en-SG" sz="24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endParaRPr lang="en" sz="24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4" y="342413"/>
            <a:ext cx="5459721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Backpropagation</a:t>
            </a:r>
            <a:endParaRPr lang="en-US" dirty="0"/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10" y="3595337"/>
            <a:ext cx="5664750" cy="2442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643" y="2186731"/>
            <a:ext cx="2341071" cy="74672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914398" y="3218850"/>
            <a:ext cx="2848693" cy="2125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9" name="Shape 149"/>
          <p:cNvSpPr txBox="1">
            <a:spLocks/>
          </p:cNvSpPr>
          <p:nvPr/>
        </p:nvSpPr>
        <p:spPr>
          <a:xfrm>
            <a:off x="7685714" y="2250259"/>
            <a:ext cx="2625069" cy="543574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491" lvl="3" indent="0">
              <a:buClr>
                <a:srgbClr val="434343"/>
              </a:buClr>
              <a:buNone/>
            </a:pPr>
            <a:r>
              <a:rPr lang="en-SG" sz="2400" b="1" dirty="0">
                <a:solidFill>
                  <a:srgbClr val="FF0000"/>
                </a:solidFill>
              </a:rPr>
              <a:t>(L</a:t>
            </a:r>
            <a:r>
              <a:rPr lang="en" sz="2400" b="1" dirty="0">
                <a:solidFill>
                  <a:srgbClr val="FF0000"/>
                </a:solidFill>
              </a:rPr>
              <a:t>oss function)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04481" y="3591078"/>
            <a:ext cx="1421397" cy="2361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Shape 149"/>
          <p:cNvSpPr txBox="1">
            <a:spLocks/>
          </p:cNvSpPr>
          <p:nvPr/>
        </p:nvSpPr>
        <p:spPr>
          <a:xfrm>
            <a:off x="7380130" y="3376952"/>
            <a:ext cx="4696255" cy="2736874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8391" lvl="3" indent="-342900">
              <a:buClr>
                <a:srgbClr val="434343"/>
              </a:buClr>
            </a:pPr>
            <a:r>
              <a:rPr lang="en" sz="2200" dirty="0">
                <a:solidFill>
                  <a:srgbClr val="002060"/>
                </a:solidFill>
              </a:rPr>
              <a:t>How to know which weights to be updated </a:t>
            </a:r>
          </a:p>
          <a:p>
            <a:pPr marL="935591" lvl="4" indent="-342900"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en-SG" sz="2200" dirty="0">
                <a:solidFill>
                  <a:srgbClr val="002060"/>
                </a:solidFill>
              </a:rPr>
              <a:t>Part</a:t>
            </a:r>
            <a:r>
              <a:rPr lang="en" sz="2200" dirty="0">
                <a:solidFill>
                  <a:srgbClr val="002060"/>
                </a:solidFill>
              </a:rPr>
              <a:t>ial derivative</a:t>
            </a:r>
          </a:p>
          <a:p>
            <a:pPr marL="935591" lvl="4" indent="-342900">
              <a:buClr>
                <a:srgbClr val="434343"/>
              </a:buClr>
            </a:pPr>
            <a:endParaRPr lang="en" sz="2200" dirty="0">
              <a:solidFill>
                <a:srgbClr val="002060"/>
              </a:solidFill>
            </a:endParaRPr>
          </a:p>
          <a:p>
            <a:pPr marL="478391" lvl="3" indent="-342900">
              <a:buClr>
                <a:srgbClr val="434343"/>
              </a:buClr>
            </a:pPr>
            <a:r>
              <a:rPr lang="en-SG" sz="2200" dirty="0">
                <a:solidFill>
                  <a:srgbClr val="002060"/>
                </a:solidFill>
              </a:rPr>
              <a:t>This system of calculating partial derivatives by working backwards is known as </a:t>
            </a:r>
            <a:r>
              <a:rPr lang="en-SG" sz="2200" dirty="0">
                <a:solidFill>
                  <a:srgbClr val="FF0000"/>
                </a:solidFill>
              </a:rPr>
              <a:t>backpropagation</a:t>
            </a:r>
          </a:p>
          <a:p>
            <a:pPr marL="478391" lvl="3" indent="-342900">
              <a:buClr>
                <a:srgbClr val="434343"/>
              </a:buClr>
            </a:pPr>
            <a:endParaRPr lang="en" sz="2400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959" y="6454103"/>
            <a:ext cx="3108885" cy="45718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0800000">
            <a:off x="4664651" y="6177665"/>
            <a:ext cx="2848693" cy="2125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06" y="5389246"/>
            <a:ext cx="1685925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3" y="6017016"/>
            <a:ext cx="24955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3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26771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185 0.00139 L 1.04167E-6 -3.7037E-6 " pathEditMode="relative" rAng="0" ptsTypes="AA">
                                      <p:cBhvr>
                                        <p:cTn id="26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1" grpId="0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372" y="1168310"/>
            <a:ext cx="5315608" cy="52094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GB" altLang="en-US" b="1" u="sng" dirty="0">
                <a:solidFill>
                  <a:srgbClr val="002060"/>
                </a:solidFill>
              </a:rPr>
              <a:t>Task</a:t>
            </a:r>
          </a:p>
          <a:p>
            <a:r>
              <a:rPr lang="en-GB" altLang="en-US" dirty="0">
                <a:solidFill>
                  <a:srgbClr val="002060"/>
                </a:solidFill>
              </a:rPr>
              <a:t>Learn to discriminate between two different voices saying “Hello”</a:t>
            </a:r>
          </a:p>
          <a:p>
            <a:pPr eaLnBrk="1" hangingPunct="1"/>
            <a:endParaRPr lang="en-GB" altLang="en-US" dirty="0">
              <a:solidFill>
                <a:srgbClr val="002060"/>
              </a:solidFill>
            </a:endParaRPr>
          </a:p>
          <a:p>
            <a:pPr marL="0" indent="0" eaLnBrk="1" hangingPunct="1">
              <a:buNone/>
            </a:pPr>
            <a:r>
              <a:rPr lang="en-GB" altLang="en-US" b="1" u="sng" dirty="0">
                <a:solidFill>
                  <a:srgbClr val="002060"/>
                </a:solidFill>
              </a:rPr>
              <a:t>Data </a:t>
            </a:r>
          </a:p>
          <a:p>
            <a:r>
              <a:rPr lang="en-GB" altLang="en-US" dirty="0">
                <a:solidFill>
                  <a:srgbClr val="002060"/>
                </a:solidFill>
              </a:rPr>
              <a:t>Sources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rgbClr val="002060"/>
                </a:solidFill>
              </a:rPr>
              <a:t>Steve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rgbClr val="002060"/>
                </a:solidFill>
              </a:rPr>
              <a:t>David </a:t>
            </a:r>
          </a:p>
          <a:p>
            <a:r>
              <a:rPr lang="en-GB" altLang="en-US" dirty="0">
                <a:solidFill>
                  <a:srgbClr val="002060"/>
                </a:solidFill>
              </a:rPr>
              <a:t>Format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rgbClr val="002060"/>
                </a:solidFill>
              </a:rPr>
              <a:t>Frequency distribution (60 bins)</a:t>
            </a:r>
          </a:p>
        </p:txBody>
      </p:sp>
      <p:pic>
        <p:nvPicPr>
          <p:cNvPr id="22532" name="Picture 4" descr="shello acts horizon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87" y="4337495"/>
            <a:ext cx="4067504" cy="230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Sound">
            <a:hlinkClick r:id="" action="ppaction://noaction">
              <a:snd r:embed="rId3" name="steve hellos.wav"/>
            </a:hlinkClick>
          </p:cNvPr>
          <p:cNvSpPr>
            <a:spLocks noEditPoints="1" noChangeArrowheads="1"/>
          </p:cNvSpPr>
          <p:nvPr/>
        </p:nvSpPr>
        <p:spPr bwMode="auto">
          <a:xfrm>
            <a:off x="2259346" y="3050354"/>
            <a:ext cx="287336" cy="262324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ar-SA">
              <a:latin typeface="Arial" charset="0"/>
            </a:endParaRPr>
          </a:p>
        </p:txBody>
      </p:sp>
      <p:pic>
        <p:nvPicPr>
          <p:cNvPr id="41986" name="Picture 2" descr="two gray microph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980" y="1674187"/>
            <a:ext cx="6293369" cy="419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nd">
            <a:hlinkClick r:id="" action="ppaction://noaction">
              <a:snd r:embed="rId3" name="steve hellos.wav"/>
            </a:hlinkClick>
          </p:cNvPr>
          <p:cNvSpPr>
            <a:spLocks noEditPoints="1" noChangeArrowheads="1"/>
          </p:cNvSpPr>
          <p:nvPr/>
        </p:nvSpPr>
        <p:spPr bwMode="auto">
          <a:xfrm>
            <a:off x="2259346" y="3420074"/>
            <a:ext cx="287336" cy="262324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ar-SA">
              <a:latin typeface="Arial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4" y="342413"/>
            <a:ext cx="6074577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Example –  Voice Recognition</a:t>
            </a:r>
            <a:endParaRPr lang="en-US" dirty="0"/>
          </a:p>
        </p:txBody>
      </p:sp>
      <p:sp>
        <p:nvSpPr>
          <p:cNvPr id="15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7091" y="1371600"/>
            <a:ext cx="7772400" cy="5486400"/>
          </a:xfrm>
        </p:spPr>
        <p:txBody>
          <a:bodyPr/>
          <a:lstStyle/>
          <a:p>
            <a:r>
              <a:rPr lang="en-GB" altLang="en-US" sz="2000" dirty="0">
                <a:solidFill>
                  <a:srgbClr val="002060"/>
                </a:solidFill>
              </a:rPr>
              <a:t>Feedforward network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rgbClr val="002060"/>
                </a:solidFill>
              </a:rPr>
              <a:t>60 input (one for each frequency bin)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rgbClr val="002060"/>
                </a:solidFill>
              </a:rPr>
              <a:t>6 hidden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rgbClr val="002060"/>
                </a:solidFill>
              </a:rPr>
              <a:t>2 output (0-1 for “Steve”, 1-0 for “David”)</a:t>
            </a:r>
          </a:p>
          <a:p>
            <a:pPr lvl="2" eaLnBrk="1" hangingPunct="1"/>
            <a:endParaRPr lang="en-GB" altLang="en-US" dirty="0">
              <a:solidFill>
                <a:srgbClr val="002060"/>
              </a:solidFill>
            </a:endParaRPr>
          </a:p>
        </p:txBody>
      </p:sp>
      <p:pic>
        <p:nvPicPr>
          <p:cNvPr id="23555" name="Picture 4" descr="simrau 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91" y="2835166"/>
            <a:ext cx="4424654" cy="379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4" y="342413"/>
            <a:ext cx="6074577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Network architecture</a:t>
            </a:r>
          </a:p>
        </p:txBody>
      </p:sp>
      <p:sp>
        <p:nvSpPr>
          <p:cNvPr id="5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61491" y="2706189"/>
            <a:ext cx="516809" cy="4054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5666213" y="3012500"/>
            <a:ext cx="516809" cy="3441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7705281" y="3581944"/>
            <a:ext cx="516809" cy="2302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7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Group 3"/>
          <p:cNvGrpSpPr>
            <a:grpSpLocks/>
          </p:cNvGrpSpPr>
          <p:nvPr/>
        </p:nvGrpSpPr>
        <p:grpSpPr bwMode="auto">
          <a:xfrm>
            <a:off x="3124200" y="1090614"/>
            <a:ext cx="4038600" cy="2338387"/>
            <a:chOff x="1008" y="687"/>
            <a:chExt cx="2544" cy="1473"/>
          </a:xfrm>
        </p:grpSpPr>
        <p:pic>
          <p:nvPicPr>
            <p:cNvPr id="24585" name="Picture 4" descr="shello act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720"/>
              <a:ext cx="778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5" descr="simrau n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687"/>
              <a:ext cx="16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0" name="Group 6"/>
          <p:cNvGrpSpPr>
            <a:grpSpLocks/>
          </p:cNvGrpSpPr>
          <p:nvPr/>
        </p:nvGrpSpPr>
        <p:grpSpPr bwMode="auto">
          <a:xfrm>
            <a:off x="3124200" y="3962400"/>
            <a:ext cx="4019550" cy="2338388"/>
            <a:chOff x="1008" y="2496"/>
            <a:chExt cx="2532" cy="1473"/>
          </a:xfrm>
        </p:grpSpPr>
        <p:pic>
          <p:nvPicPr>
            <p:cNvPr id="24583" name="Picture 7" descr="simrau n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" y="2496"/>
              <a:ext cx="16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8" descr="dhello ac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2529"/>
              <a:ext cx="835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581" name="Text Box 9"/>
          <p:cNvSpPr txBox="1">
            <a:spLocks noChangeArrowheads="1"/>
          </p:cNvSpPr>
          <p:nvPr/>
        </p:nvSpPr>
        <p:spPr bwMode="auto">
          <a:xfrm>
            <a:off x="1862959" y="2071112"/>
            <a:ext cx="974834" cy="40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rgbClr val="002060"/>
                </a:solidFill>
              </a:rPr>
              <a:t>Steve</a:t>
            </a:r>
          </a:p>
        </p:txBody>
      </p:sp>
      <p:sp>
        <p:nvSpPr>
          <p:cNvPr id="24582" name="Text Box 10"/>
          <p:cNvSpPr txBox="1">
            <a:spLocks noChangeArrowheads="1"/>
          </p:cNvSpPr>
          <p:nvPr/>
        </p:nvSpPr>
        <p:spPr bwMode="auto">
          <a:xfrm>
            <a:off x="1778876" y="4906932"/>
            <a:ext cx="1143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rgbClr val="002060"/>
                </a:solidFill>
              </a:rPr>
              <a:t>David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4" y="342413"/>
            <a:ext cx="6074577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Presenting the data</a:t>
            </a:r>
          </a:p>
        </p:txBody>
      </p:sp>
      <p:sp>
        <p:nvSpPr>
          <p:cNvPr id="12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80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3124200" y="1090614"/>
            <a:ext cx="4038600" cy="2338387"/>
            <a:chOff x="1008" y="687"/>
            <a:chExt cx="2544" cy="1473"/>
          </a:xfrm>
        </p:grpSpPr>
        <p:pic>
          <p:nvPicPr>
            <p:cNvPr id="25613" name="Picture 4" descr="shello act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720"/>
              <a:ext cx="778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4" name="Picture 5" descr="simrau n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687"/>
              <a:ext cx="16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04" name="Group 6"/>
          <p:cNvGrpSpPr>
            <a:grpSpLocks/>
          </p:cNvGrpSpPr>
          <p:nvPr/>
        </p:nvGrpSpPr>
        <p:grpSpPr bwMode="auto">
          <a:xfrm>
            <a:off x="3124200" y="3962400"/>
            <a:ext cx="4019550" cy="2338388"/>
            <a:chOff x="1008" y="2496"/>
            <a:chExt cx="2532" cy="1473"/>
          </a:xfrm>
        </p:grpSpPr>
        <p:pic>
          <p:nvPicPr>
            <p:cNvPr id="25611" name="Picture 7" descr="simrau n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" y="2496"/>
              <a:ext cx="16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2" name="Picture 8" descr="dhello ac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2529"/>
              <a:ext cx="835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7" name="Text Box 11"/>
          <p:cNvSpPr txBox="1">
            <a:spLocks noChangeArrowheads="1"/>
          </p:cNvSpPr>
          <p:nvPr/>
        </p:nvSpPr>
        <p:spPr bwMode="auto">
          <a:xfrm>
            <a:off x="7162800" y="158115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0.43</a:t>
            </a:r>
          </a:p>
        </p:txBody>
      </p:sp>
      <p:sp>
        <p:nvSpPr>
          <p:cNvPr id="25608" name="Text Box 12"/>
          <p:cNvSpPr txBox="1">
            <a:spLocks noChangeArrowheads="1"/>
          </p:cNvSpPr>
          <p:nvPr/>
        </p:nvSpPr>
        <p:spPr bwMode="auto">
          <a:xfrm>
            <a:off x="7162800" y="234315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0.26</a:t>
            </a:r>
          </a:p>
        </p:txBody>
      </p:sp>
      <p:sp>
        <p:nvSpPr>
          <p:cNvPr id="25609" name="Text Box 13"/>
          <p:cNvSpPr txBox="1">
            <a:spLocks noChangeArrowheads="1"/>
          </p:cNvSpPr>
          <p:nvPr/>
        </p:nvSpPr>
        <p:spPr bwMode="auto">
          <a:xfrm>
            <a:off x="7162800" y="44958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0.73</a:t>
            </a:r>
          </a:p>
        </p:txBody>
      </p:sp>
      <p:sp>
        <p:nvSpPr>
          <p:cNvPr id="25610" name="Text Box 14"/>
          <p:cNvSpPr txBox="1">
            <a:spLocks noChangeArrowheads="1"/>
          </p:cNvSpPr>
          <p:nvPr/>
        </p:nvSpPr>
        <p:spPr bwMode="auto">
          <a:xfrm>
            <a:off x="7162800" y="52578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0.55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4" y="342413"/>
            <a:ext cx="7919142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Presenting the data (untrained network)</a:t>
            </a:r>
          </a:p>
        </p:txBody>
      </p:sp>
      <p:sp>
        <p:nvSpPr>
          <p:cNvPr id="1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862959" y="2071112"/>
            <a:ext cx="974834" cy="40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rgbClr val="002060"/>
                </a:solidFill>
              </a:rPr>
              <a:t>Steve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778876" y="4906932"/>
            <a:ext cx="1143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rgbClr val="002060"/>
                </a:solidFill>
              </a:rPr>
              <a:t>David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07612" y="2397257"/>
            <a:ext cx="690912" cy="403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7204984" y="4551090"/>
            <a:ext cx="690912" cy="403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61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351489" y="1692008"/>
            <a:ext cx="6840512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204284" y="2130053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Admond Lee</a:t>
            </a:r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292831" y="2847552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502275" cy="971927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501713" y="198396"/>
            <a:ext cx="4679627" cy="1038088"/>
          </a:xfrm>
          <a:prstGeom prst="wedgeEllipseCallout">
            <a:avLst>
              <a:gd name="adj1" fmla="val -40397"/>
              <a:gd name="adj2" fmla="val 166462"/>
            </a:avLst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104139" y="376521"/>
            <a:ext cx="3474773" cy="68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Little Bit About Me</a:t>
            </a:r>
          </a:p>
        </p:txBody>
      </p:sp>
      <p:pic>
        <p:nvPicPr>
          <p:cNvPr id="18" name="Picture 2" descr="Image result for ntu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51" y="3374661"/>
            <a:ext cx="1868631" cy="8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83DB0A1-C484-4D49-BAC3-ABEE82074C4C}"/>
              </a:ext>
            </a:extLst>
          </p:cNvPr>
          <p:cNvSpPr txBox="1">
            <a:spLocks/>
          </p:cNvSpPr>
          <p:nvPr/>
        </p:nvSpPr>
        <p:spPr>
          <a:xfrm>
            <a:off x="7103579" y="4324852"/>
            <a:ext cx="1824203" cy="384043"/>
          </a:xfrm>
          <a:prstGeom prst="rect">
            <a:avLst/>
          </a:prstGeom>
        </p:spPr>
        <p:txBody>
          <a:bodyPr vert="horz" lIns="96000" tIns="45720" rIns="96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sz="1867" dirty="0">
                <a:solidFill>
                  <a:schemeClr val="bg1"/>
                </a:solidFill>
              </a:rPr>
              <a:t>Physics in NTU</a:t>
            </a:r>
          </a:p>
        </p:txBody>
      </p:sp>
      <p:pic>
        <p:nvPicPr>
          <p:cNvPr id="20" name="Picture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825" y="3334447"/>
            <a:ext cx="1072121" cy="943768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83DB0A1-C484-4D49-BAC3-ABEE82074C4C}"/>
              </a:ext>
            </a:extLst>
          </p:cNvPr>
          <p:cNvSpPr txBox="1">
            <a:spLocks/>
          </p:cNvSpPr>
          <p:nvPr/>
        </p:nvSpPr>
        <p:spPr>
          <a:xfrm>
            <a:off x="9576781" y="4324852"/>
            <a:ext cx="1728192" cy="384043"/>
          </a:xfrm>
          <a:prstGeom prst="rect">
            <a:avLst/>
          </a:prstGeom>
        </p:spPr>
        <p:txBody>
          <a:bodyPr vert="horz" lIns="96000" tIns="60960" rIns="96000" bIns="6096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1867" dirty="0">
                <a:solidFill>
                  <a:schemeClr val="bg1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3124200" y="1090614"/>
            <a:ext cx="4038600" cy="2338387"/>
            <a:chOff x="1008" y="687"/>
            <a:chExt cx="2544" cy="1473"/>
          </a:xfrm>
        </p:grpSpPr>
        <p:pic>
          <p:nvPicPr>
            <p:cNvPr id="26637" name="Picture 4" descr="shello act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720"/>
              <a:ext cx="778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8" name="Picture 5" descr="simrau n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687"/>
              <a:ext cx="16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628" name="Group 6"/>
          <p:cNvGrpSpPr>
            <a:grpSpLocks/>
          </p:cNvGrpSpPr>
          <p:nvPr/>
        </p:nvGrpSpPr>
        <p:grpSpPr bwMode="auto">
          <a:xfrm>
            <a:off x="3124200" y="3962400"/>
            <a:ext cx="4019550" cy="2338388"/>
            <a:chOff x="1008" y="2496"/>
            <a:chExt cx="2532" cy="1473"/>
          </a:xfrm>
        </p:grpSpPr>
        <p:pic>
          <p:nvPicPr>
            <p:cNvPr id="26635" name="Picture 7" descr="simrau n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" y="2496"/>
              <a:ext cx="16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6" name="Picture 8" descr="dhello ac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2529"/>
              <a:ext cx="835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1" name="Text Box 11"/>
          <p:cNvSpPr txBox="1">
            <a:spLocks noChangeArrowheads="1"/>
          </p:cNvSpPr>
          <p:nvPr/>
        </p:nvSpPr>
        <p:spPr bwMode="auto">
          <a:xfrm>
            <a:off x="7162800" y="158115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0.43 – 0 	= 0.43</a:t>
            </a:r>
          </a:p>
        </p:txBody>
      </p:sp>
      <p:sp>
        <p:nvSpPr>
          <p:cNvPr id="26632" name="Text Box 12"/>
          <p:cNvSpPr txBox="1">
            <a:spLocks noChangeArrowheads="1"/>
          </p:cNvSpPr>
          <p:nvPr/>
        </p:nvSpPr>
        <p:spPr bwMode="auto">
          <a:xfrm>
            <a:off x="7162800" y="234315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0.26 – 1	= 0.74</a:t>
            </a:r>
          </a:p>
        </p:txBody>
      </p:sp>
      <p:sp>
        <p:nvSpPr>
          <p:cNvPr id="26633" name="Text Box 13"/>
          <p:cNvSpPr txBox="1">
            <a:spLocks noChangeArrowheads="1"/>
          </p:cNvSpPr>
          <p:nvPr/>
        </p:nvSpPr>
        <p:spPr bwMode="auto">
          <a:xfrm>
            <a:off x="7162800" y="44958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0.73 – 1	= 0.27</a:t>
            </a:r>
          </a:p>
        </p:txBody>
      </p:sp>
      <p:sp>
        <p:nvSpPr>
          <p:cNvPr id="26634" name="Text Box 14"/>
          <p:cNvSpPr txBox="1">
            <a:spLocks noChangeArrowheads="1"/>
          </p:cNvSpPr>
          <p:nvPr/>
        </p:nvSpPr>
        <p:spPr bwMode="auto">
          <a:xfrm>
            <a:off x="7162800" y="52578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0.55 – 0	= 0.55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667091" y="329376"/>
            <a:ext cx="6074577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Calculate error</a:t>
            </a:r>
          </a:p>
        </p:txBody>
      </p:sp>
      <p:sp>
        <p:nvSpPr>
          <p:cNvPr id="1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862959" y="2071112"/>
            <a:ext cx="974834" cy="40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rgbClr val="002060"/>
                </a:solidFill>
              </a:rPr>
              <a:t>Steve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778876" y="4906932"/>
            <a:ext cx="1143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rgbClr val="002060"/>
                </a:solidFill>
              </a:rPr>
              <a:t>David</a:t>
            </a:r>
          </a:p>
        </p:txBody>
      </p:sp>
    </p:spTree>
    <p:extLst>
      <p:ext uri="{BB962C8B-B14F-4D97-AF65-F5344CB8AC3E}">
        <p14:creationId xmlns:p14="http://schemas.microsoft.com/office/powerpoint/2010/main" val="366039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3124200" y="1090614"/>
            <a:ext cx="4038600" cy="2338387"/>
            <a:chOff x="1008" y="687"/>
            <a:chExt cx="2544" cy="1473"/>
          </a:xfrm>
        </p:grpSpPr>
        <p:pic>
          <p:nvPicPr>
            <p:cNvPr id="27675" name="Picture 4" descr="shello act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720"/>
              <a:ext cx="778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6" name="Picture 5" descr="simrau n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687"/>
              <a:ext cx="16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52" name="Group 6"/>
          <p:cNvGrpSpPr>
            <a:grpSpLocks/>
          </p:cNvGrpSpPr>
          <p:nvPr/>
        </p:nvGrpSpPr>
        <p:grpSpPr bwMode="auto">
          <a:xfrm>
            <a:off x="3124200" y="3962400"/>
            <a:ext cx="4019550" cy="2338388"/>
            <a:chOff x="1008" y="2496"/>
            <a:chExt cx="2532" cy="1473"/>
          </a:xfrm>
        </p:grpSpPr>
        <p:pic>
          <p:nvPicPr>
            <p:cNvPr id="27673" name="Picture 7" descr="simrau n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" y="2496"/>
              <a:ext cx="16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4" name="Picture 8" descr="dhello ac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2529"/>
              <a:ext cx="835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5" name="Text Box 11"/>
          <p:cNvSpPr txBox="1">
            <a:spLocks noChangeArrowheads="1"/>
          </p:cNvSpPr>
          <p:nvPr/>
        </p:nvSpPr>
        <p:spPr bwMode="auto">
          <a:xfrm>
            <a:off x="7162800" y="158115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0.43 – 0 	= 0.43</a:t>
            </a:r>
          </a:p>
        </p:txBody>
      </p:sp>
      <p:sp>
        <p:nvSpPr>
          <p:cNvPr id="27656" name="Text Box 12"/>
          <p:cNvSpPr txBox="1">
            <a:spLocks noChangeArrowheads="1"/>
          </p:cNvSpPr>
          <p:nvPr/>
        </p:nvSpPr>
        <p:spPr bwMode="auto">
          <a:xfrm>
            <a:off x="7162800" y="234315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0.26 – 1	= 0.74</a:t>
            </a:r>
          </a:p>
        </p:txBody>
      </p:sp>
      <p:sp>
        <p:nvSpPr>
          <p:cNvPr id="27657" name="Text Box 13"/>
          <p:cNvSpPr txBox="1">
            <a:spLocks noChangeArrowheads="1"/>
          </p:cNvSpPr>
          <p:nvPr/>
        </p:nvSpPr>
        <p:spPr bwMode="auto">
          <a:xfrm>
            <a:off x="7162800" y="44958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0.73 – 1	= 0.27</a:t>
            </a:r>
          </a:p>
        </p:txBody>
      </p:sp>
      <p:sp>
        <p:nvSpPr>
          <p:cNvPr id="27658" name="Text Box 14"/>
          <p:cNvSpPr txBox="1">
            <a:spLocks noChangeArrowheads="1"/>
          </p:cNvSpPr>
          <p:nvPr/>
        </p:nvSpPr>
        <p:spPr bwMode="auto">
          <a:xfrm>
            <a:off x="7162800" y="52578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0.55 – 0	= 0.55</a:t>
            </a:r>
          </a:p>
        </p:txBody>
      </p:sp>
      <p:sp>
        <p:nvSpPr>
          <p:cNvPr id="27659" name="Text Box 15"/>
          <p:cNvSpPr txBox="1">
            <a:spLocks noChangeArrowheads="1"/>
          </p:cNvSpPr>
          <p:nvPr/>
        </p:nvSpPr>
        <p:spPr bwMode="auto">
          <a:xfrm>
            <a:off x="7848600" y="31242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1.17</a:t>
            </a:r>
          </a:p>
        </p:txBody>
      </p:sp>
      <p:sp>
        <p:nvSpPr>
          <p:cNvPr id="27660" name="Line 16"/>
          <p:cNvSpPr>
            <a:spLocks noChangeShapeType="1"/>
          </p:cNvSpPr>
          <p:nvPr/>
        </p:nvSpPr>
        <p:spPr bwMode="auto">
          <a:xfrm>
            <a:off x="9067800" y="3048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7661" name="Line 18"/>
          <p:cNvSpPr>
            <a:spLocks noChangeShapeType="1"/>
          </p:cNvSpPr>
          <p:nvPr/>
        </p:nvSpPr>
        <p:spPr bwMode="auto">
          <a:xfrm flipH="1" flipV="1">
            <a:off x="6324600" y="3048000"/>
            <a:ext cx="2743200" cy="304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7662" name="Text Box 19"/>
          <p:cNvSpPr txBox="1">
            <a:spLocks noChangeArrowheads="1"/>
          </p:cNvSpPr>
          <p:nvPr/>
        </p:nvSpPr>
        <p:spPr bwMode="auto">
          <a:xfrm>
            <a:off x="7848600" y="60198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solidFill>
                  <a:srgbClr val="FF3300"/>
                </a:solidFill>
                <a:latin typeface="Times New Roman" panose="02020603050405020304" pitchFamily="18" charset="0"/>
              </a:rPr>
              <a:t>0.82</a:t>
            </a:r>
          </a:p>
        </p:txBody>
      </p:sp>
      <p:sp>
        <p:nvSpPr>
          <p:cNvPr id="27663" name="Line 20"/>
          <p:cNvSpPr>
            <a:spLocks noChangeShapeType="1"/>
          </p:cNvSpPr>
          <p:nvPr/>
        </p:nvSpPr>
        <p:spPr bwMode="auto">
          <a:xfrm>
            <a:off x="9067800" y="59436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7664" name="Line 21"/>
          <p:cNvSpPr>
            <a:spLocks noChangeShapeType="1"/>
          </p:cNvSpPr>
          <p:nvPr/>
        </p:nvSpPr>
        <p:spPr bwMode="auto">
          <a:xfrm flipH="1" flipV="1">
            <a:off x="6324600" y="5943600"/>
            <a:ext cx="2743200" cy="304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7665" name="Line 27"/>
          <p:cNvSpPr>
            <a:spLocks noChangeShapeType="1"/>
          </p:cNvSpPr>
          <p:nvPr/>
        </p:nvSpPr>
        <p:spPr bwMode="auto">
          <a:xfrm>
            <a:off x="7175500" y="1700214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7666" name="Line 28"/>
          <p:cNvSpPr>
            <a:spLocks noChangeShapeType="1"/>
          </p:cNvSpPr>
          <p:nvPr/>
        </p:nvSpPr>
        <p:spPr bwMode="auto">
          <a:xfrm>
            <a:off x="8328025" y="1700214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7667" name="Line 29"/>
          <p:cNvSpPr>
            <a:spLocks noChangeShapeType="1"/>
          </p:cNvSpPr>
          <p:nvPr/>
        </p:nvSpPr>
        <p:spPr bwMode="auto">
          <a:xfrm>
            <a:off x="7175500" y="243205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7668" name="Line 30"/>
          <p:cNvSpPr>
            <a:spLocks noChangeShapeType="1"/>
          </p:cNvSpPr>
          <p:nvPr/>
        </p:nvSpPr>
        <p:spPr bwMode="auto">
          <a:xfrm>
            <a:off x="8305800" y="243205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7669" name="Line 31"/>
          <p:cNvSpPr>
            <a:spLocks noChangeShapeType="1"/>
          </p:cNvSpPr>
          <p:nvPr/>
        </p:nvSpPr>
        <p:spPr bwMode="auto">
          <a:xfrm>
            <a:off x="7186613" y="45974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7670" name="Line 32"/>
          <p:cNvSpPr>
            <a:spLocks noChangeShapeType="1"/>
          </p:cNvSpPr>
          <p:nvPr/>
        </p:nvSpPr>
        <p:spPr bwMode="auto">
          <a:xfrm>
            <a:off x="8316913" y="4592639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7671" name="Line 33"/>
          <p:cNvSpPr>
            <a:spLocks noChangeShapeType="1"/>
          </p:cNvSpPr>
          <p:nvPr/>
        </p:nvSpPr>
        <p:spPr bwMode="auto">
          <a:xfrm>
            <a:off x="8328025" y="5373689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7672" name="Line 34"/>
          <p:cNvSpPr>
            <a:spLocks noChangeShapeType="1"/>
          </p:cNvSpPr>
          <p:nvPr/>
        </p:nvSpPr>
        <p:spPr bwMode="auto">
          <a:xfrm>
            <a:off x="7175500" y="5373689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664463" y="213066"/>
            <a:ext cx="7997970" cy="76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err="1"/>
              <a:t>Backpropagate</a:t>
            </a:r>
            <a:r>
              <a:rPr lang="en-SG" dirty="0"/>
              <a:t> error and adjust weights</a:t>
            </a:r>
          </a:p>
        </p:txBody>
      </p:sp>
      <p:sp>
        <p:nvSpPr>
          <p:cNvPr id="30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1862959" y="2071112"/>
            <a:ext cx="974834" cy="40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rgbClr val="002060"/>
                </a:solidFill>
              </a:rPr>
              <a:t>Steve</a:t>
            </a: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1778876" y="4906932"/>
            <a:ext cx="1143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rgbClr val="002060"/>
                </a:solidFill>
              </a:rPr>
              <a:t>David</a:t>
            </a:r>
          </a:p>
        </p:txBody>
      </p:sp>
    </p:spTree>
    <p:extLst>
      <p:ext uri="{BB962C8B-B14F-4D97-AF65-F5344CB8AC3E}">
        <p14:creationId xmlns:p14="http://schemas.microsoft.com/office/powerpoint/2010/main" val="1419713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7091" y="1327829"/>
            <a:ext cx="5555421" cy="4426585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000" dirty="0">
                <a:solidFill>
                  <a:srgbClr val="002060"/>
                </a:solidFill>
              </a:rPr>
              <a:t>Repeat process (sweep) for all training pairs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rgbClr val="002060"/>
                </a:solidFill>
              </a:rPr>
              <a:t>Present data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rgbClr val="002060"/>
                </a:solidFill>
              </a:rPr>
              <a:t>Calculate error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GB" altLang="en-US" sz="2000" dirty="0" err="1">
                <a:solidFill>
                  <a:srgbClr val="002060"/>
                </a:solidFill>
              </a:rPr>
              <a:t>Backpropagate</a:t>
            </a:r>
            <a:r>
              <a:rPr lang="en-GB" altLang="en-US" sz="2000" dirty="0">
                <a:solidFill>
                  <a:srgbClr val="002060"/>
                </a:solidFill>
              </a:rPr>
              <a:t> error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rgbClr val="002060"/>
                </a:solidFill>
              </a:rPr>
              <a:t>Adjust weights</a:t>
            </a:r>
          </a:p>
          <a:p>
            <a:pPr lvl="1" eaLnBrk="1" hangingPunct="1"/>
            <a:endParaRPr lang="en-GB" alt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GB" altLang="en-US" sz="2000" dirty="0">
                <a:solidFill>
                  <a:srgbClr val="002060"/>
                </a:solidFill>
              </a:rPr>
              <a:t>Repeat process multiple times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4" y="342413"/>
            <a:ext cx="6074577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Example –  Voice Recognition</a:t>
            </a:r>
            <a:endParaRPr lang="en-US" dirty="0"/>
          </a:p>
        </p:txBody>
      </p:sp>
      <p:sp>
        <p:nvSpPr>
          <p:cNvPr id="5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65" y="1327828"/>
            <a:ext cx="5707712" cy="4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47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3124200" y="1080856"/>
            <a:ext cx="4038600" cy="2338387"/>
            <a:chOff x="1008" y="687"/>
            <a:chExt cx="2544" cy="1473"/>
          </a:xfrm>
        </p:grpSpPr>
        <p:pic>
          <p:nvPicPr>
            <p:cNvPr id="29709" name="Picture 4" descr="shello act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720"/>
              <a:ext cx="778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10" name="Picture 5" descr="simrau n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687"/>
              <a:ext cx="16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700" name="Group 6"/>
          <p:cNvGrpSpPr>
            <a:grpSpLocks/>
          </p:cNvGrpSpPr>
          <p:nvPr/>
        </p:nvGrpSpPr>
        <p:grpSpPr bwMode="auto">
          <a:xfrm>
            <a:off x="3124200" y="3962400"/>
            <a:ext cx="4019550" cy="2338388"/>
            <a:chOff x="1008" y="2496"/>
            <a:chExt cx="2532" cy="1473"/>
          </a:xfrm>
        </p:grpSpPr>
        <p:pic>
          <p:nvPicPr>
            <p:cNvPr id="29707" name="Picture 7" descr="simrau n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" y="2496"/>
              <a:ext cx="16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8" name="Picture 8" descr="dhello ac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2529"/>
              <a:ext cx="835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703" name="Text Box 11"/>
          <p:cNvSpPr txBox="1">
            <a:spLocks noChangeArrowheads="1"/>
          </p:cNvSpPr>
          <p:nvPr/>
        </p:nvSpPr>
        <p:spPr bwMode="auto">
          <a:xfrm>
            <a:off x="7162800" y="158115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0.01</a:t>
            </a:r>
          </a:p>
        </p:txBody>
      </p:sp>
      <p:sp>
        <p:nvSpPr>
          <p:cNvPr id="29704" name="Text Box 12"/>
          <p:cNvSpPr txBox="1">
            <a:spLocks noChangeArrowheads="1"/>
          </p:cNvSpPr>
          <p:nvPr/>
        </p:nvSpPr>
        <p:spPr bwMode="auto">
          <a:xfrm>
            <a:off x="7162800" y="234315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0.99</a:t>
            </a:r>
          </a:p>
        </p:txBody>
      </p:sp>
      <p:sp>
        <p:nvSpPr>
          <p:cNvPr id="29705" name="Text Box 13"/>
          <p:cNvSpPr txBox="1">
            <a:spLocks noChangeArrowheads="1"/>
          </p:cNvSpPr>
          <p:nvPr/>
        </p:nvSpPr>
        <p:spPr bwMode="auto">
          <a:xfrm>
            <a:off x="7162800" y="44958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0.99</a:t>
            </a:r>
          </a:p>
        </p:txBody>
      </p:sp>
      <p:sp>
        <p:nvSpPr>
          <p:cNvPr id="29706" name="Text Box 14"/>
          <p:cNvSpPr txBox="1">
            <a:spLocks noChangeArrowheads="1"/>
          </p:cNvSpPr>
          <p:nvPr/>
        </p:nvSpPr>
        <p:spPr bwMode="auto">
          <a:xfrm>
            <a:off x="7162800" y="52578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0.01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546941" y="325861"/>
            <a:ext cx="7871845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Presenting the data (trained network)</a:t>
            </a:r>
          </a:p>
        </p:txBody>
      </p:sp>
      <p:sp>
        <p:nvSpPr>
          <p:cNvPr id="1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862959" y="2071112"/>
            <a:ext cx="974834" cy="40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rgbClr val="002060"/>
                </a:solidFill>
              </a:rPr>
              <a:t>Steve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778876" y="4906932"/>
            <a:ext cx="1143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rgbClr val="002060"/>
                </a:solidFill>
              </a:rPr>
              <a:t>David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07612" y="2397257"/>
            <a:ext cx="690912" cy="403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7204984" y="4551090"/>
            <a:ext cx="690912" cy="403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1072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275506" y="1150841"/>
            <a:ext cx="11626985" cy="5361915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135491" indent="0">
              <a:buClr>
                <a:srgbClr val="434343"/>
              </a:buClr>
              <a:buNone/>
            </a:pPr>
            <a:endParaRPr lang="en-SG" sz="4000" dirty="0">
              <a:solidFill>
                <a:srgbClr val="002060"/>
              </a:solidFill>
              <a:hlinkClick r:id="rId3"/>
            </a:endParaRPr>
          </a:p>
          <a:p>
            <a:pPr marL="135491" indent="0">
              <a:buClr>
                <a:srgbClr val="434343"/>
              </a:buClr>
              <a:buNone/>
            </a:pPr>
            <a:endParaRPr lang="en-SG" sz="4000" dirty="0">
              <a:solidFill>
                <a:srgbClr val="002060"/>
              </a:solidFill>
              <a:hlinkClick r:id="rId3"/>
            </a:endParaRPr>
          </a:p>
          <a:p>
            <a:pPr marL="135491" indent="0">
              <a:buClr>
                <a:srgbClr val="434343"/>
              </a:buClr>
              <a:buNone/>
            </a:pPr>
            <a:endParaRPr lang="en-SG" sz="4000" dirty="0">
              <a:solidFill>
                <a:srgbClr val="002060"/>
              </a:solidFill>
              <a:hlinkClick r:id="rId3"/>
            </a:endParaRPr>
          </a:p>
          <a:p>
            <a:pPr marL="135491" indent="0" algn="ctr">
              <a:buClr>
                <a:srgbClr val="434343"/>
              </a:buClr>
              <a:buNone/>
            </a:pPr>
            <a:r>
              <a:rPr lang="en-SG" sz="4000" dirty="0">
                <a:solidFill>
                  <a:srgbClr val="002060"/>
                </a:solidFill>
                <a:hlinkClick r:id="rId3"/>
              </a:rPr>
              <a:t>http://playground.tensorflow.org</a:t>
            </a:r>
            <a:r>
              <a:rPr lang="en-SG" sz="4000" dirty="0">
                <a:solidFill>
                  <a:srgbClr val="002060"/>
                </a:solidFill>
              </a:rPr>
              <a:t>   </a:t>
            </a:r>
            <a:endParaRPr lang="en" sz="4000" dirty="0">
              <a:solidFill>
                <a:srgbClr val="002060"/>
              </a:solidFill>
            </a:endParaRPr>
          </a:p>
          <a:p>
            <a:pPr marL="592691" lvl="3" indent="-457200">
              <a:buClr>
                <a:srgbClr val="434343"/>
              </a:buClr>
            </a:pPr>
            <a:endParaRPr lang="en" sz="40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5" y="342413"/>
            <a:ext cx="7446176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Neural Network Demo</a:t>
            </a:r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69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2479040" y="3167901"/>
            <a:ext cx="6836318" cy="264844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4321529" y="5045690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3851997" y="3657182"/>
            <a:ext cx="4011400" cy="1526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Bef>
                <a:spcPts val="425"/>
              </a:spcBef>
            </a:pPr>
            <a:r>
              <a:rPr lang="en-US" sz="2800" dirty="0">
                <a:solidFill>
                  <a:schemeClr val="bg1"/>
                </a:solidFill>
              </a:rPr>
              <a:t>Introduction to </a:t>
            </a:r>
            <a:r>
              <a:rPr lang="en-US" sz="2800" dirty="0" err="1">
                <a:solidFill>
                  <a:schemeClr val="bg1"/>
                </a:solidFill>
              </a:rPr>
              <a:t>Keras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B2169-46FA-694F-A997-6C95FAB8A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96739"/>
            <a:ext cx="7620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0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275506" y="1150841"/>
            <a:ext cx="11626985" cy="5636039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592691" lvl="3" indent="-457200">
              <a:buClr>
                <a:srgbClr val="434343"/>
              </a:buClr>
            </a:pPr>
            <a:r>
              <a:rPr lang="en-SG" sz="2400" b="1" u="sng" dirty="0" err="1">
                <a:solidFill>
                  <a:srgbClr val="002060"/>
                </a:solidFill>
              </a:rPr>
              <a:t>Keras</a:t>
            </a:r>
            <a:r>
              <a:rPr lang="en-SG" sz="2400" dirty="0">
                <a:solidFill>
                  <a:srgbClr val="002060"/>
                </a:solidFill>
              </a:rPr>
              <a:t> is a high-level deep learning API written in Python that can run on top of the deep learning libraries (TensorFlow, CNTK, Theano etc.)</a:t>
            </a:r>
          </a:p>
          <a:p>
            <a:pPr marL="1049891" lvl="4" indent="-457200">
              <a:buClr>
                <a:srgbClr val="434343"/>
              </a:buClr>
              <a:buFont typeface="Wingdings" pitchFamily="2" charset="2"/>
              <a:buChar char="Ø"/>
            </a:pPr>
            <a:r>
              <a:rPr lang="en-SG" sz="2200" dirty="0">
                <a:solidFill>
                  <a:srgbClr val="002060"/>
                </a:solidFill>
              </a:rPr>
              <a:t>Python deep learning library</a:t>
            </a:r>
          </a:p>
          <a:p>
            <a:pPr marL="1049891" lvl="4" indent="-457200">
              <a:buClr>
                <a:srgbClr val="434343"/>
              </a:buClr>
              <a:buFont typeface="Wingdings" pitchFamily="2" charset="2"/>
              <a:buChar char="Ø"/>
            </a:pPr>
            <a:r>
              <a:rPr lang="en-SG" sz="2200" dirty="0">
                <a:solidFill>
                  <a:srgbClr val="002060"/>
                </a:solidFill>
              </a:rPr>
              <a:t>Basically an API  “designed for human beings, not machines”</a:t>
            </a:r>
          </a:p>
          <a:p>
            <a:pPr marL="592691" lvl="3" indent="-457200">
              <a:buClr>
                <a:srgbClr val="434343"/>
              </a:buClr>
            </a:pPr>
            <a:r>
              <a:rPr lang="en-SG" sz="2400" b="1" u="sng" dirty="0">
                <a:solidFill>
                  <a:srgbClr val="002060"/>
                </a:solidFill>
              </a:rPr>
              <a:t>TensorFlow</a:t>
            </a:r>
            <a:r>
              <a:rPr lang="en-SG" sz="2400" dirty="0">
                <a:solidFill>
                  <a:srgbClr val="002060"/>
                </a:solidFill>
              </a:rPr>
              <a:t> is an open-source deep learning library developed by Google</a:t>
            </a:r>
          </a:p>
          <a:p>
            <a:pPr marL="592691" lvl="3" indent="-457200">
              <a:buClr>
                <a:srgbClr val="434343"/>
              </a:buClr>
            </a:pPr>
            <a:r>
              <a:rPr lang="en-SG" sz="2400" dirty="0">
                <a:solidFill>
                  <a:srgbClr val="002060"/>
                </a:solidFill>
              </a:rPr>
              <a:t>When TensorFlow 2.0 was released in late 2019, it adopted </a:t>
            </a:r>
            <a:r>
              <a:rPr lang="en-SG" sz="2400" dirty="0" err="1">
                <a:solidFill>
                  <a:srgbClr val="002060"/>
                </a:solidFill>
              </a:rPr>
              <a:t>Keras</a:t>
            </a:r>
            <a:r>
              <a:rPr lang="en-SG" sz="2400" dirty="0">
                <a:solidFill>
                  <a:srgbClr val="002060"/>
                </a:solidFill>
              </a:rPr>
              <a:t> as the official API for TensorFlow 2.0</a:t>
            </a:r>
          </a:p>
          <a:p>
            <a:pPr marL="1049891" lvl="4" indent="-457200">
              <a:buClr>
                <a:srgbClr val="434343"/>
              </a:buClr>
              <a:buFont typeface="Wingdings" pitchFamily="2" charset="2"/>
              <a:buChar char="Ø"/>
            </a:pPr>
            <a:r>
              <a:rPr lang="en-SG" sz="2200" dirty="0">
                <a:solidFill>
                  <a:srgbClr val="002060"/>
                </a:solidFill>
              </a:rPr>
              <a:t>Can import </a:t>
            </a:r>
            <a:r>
              <a:rPr lang="en-SG" sz="2200" dirty="0" err="1">
                <a:solidFill>
                  <a:srgbClr val="002060"/>
                </a:solidFill>
              </a:rPr>
              <a:t>Keras</a:t>
            </a:r>
            <a:r>
              <a:rPr lang="en-SG" sz="2200" dirty="0">
                <a:solidFill>
                  <a:srgbClr val="002060"/>
                </a:solidFill>
              </a:rPr>
              <a:t> directly from TensorFlow library</a:t>
            </a:r>
            <a:endParaRPr lang="en" sz="22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667091" y="342413"/>
            <a:ext cx="3804341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What is </a:t>
            </a:r>
            <a:r>
              <a:rPr lang="en-SG" dirty="0" err="1"/>
              <a:t>Keras</a:t>
            </a:r>
            <a:r>
              <a:rPr lang="en-SG" dirty="0"/>
              <a:t>?</a:t>
            </a:r>
            <a:endParaRPr lang="en-US" dirty="0"/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DA883-8751-1B41-ABBD-C6D7B21E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910" y="144028"/>
            <a:ext cx="721890" cy="721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0FAA9D-6A16-914C-8D3F-097751DFE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432" y="4271373"/>
            <a:ext cx="3932158" cy="23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1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275507" y="1150841"/>
            <a:ext cx="6003373" cy="5361915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478391" lvl="3" indent="-342900">
              <a:buClr>
                <a:srgbClr val="434343"/>
              </a:buClr>
            </a:pPr>
            <a:r>
              <a:rPr lang="en" sz="2200" dirty="0">
                <a:solidFill>
                  <a:srgbClr val="002060"/>
                </a:solidFill>
              </a:rPr>
              <a:t>Easy to use as it provides simple APIs to build deep learning models</a:t>
            </a:r>
          </a:p>
          <a:p>
            <a:pPr marL="478391" lvl="3" indent="-342900">
              <a:buClr>
                <a:srgbClr val="434343"/>
              </a:buClr>
            </a:pPr>
            <a:r>
              <a:rPr lang="en" sz="2200" dirty="0">
                <a:solidFill>
                  <a:srgbClr val="002060"/>
                </a:solidFill>
              </a:rPr>
              <a:t>Provide clear </a:t>
            </a:r>
            <a:r>
              <a:rPr lang="en-SG" sz="2200" dirty="0">
                <a:solidFill>
                  <a:srgbClr val="002060"/>
                </a:solidFill>
              </a:rPr>
              <a:t>&amp;</a:t>
            </a:r>
            <a:r>
              <a:rPr lang="en" sz="2200" dirty="0">
                <a:solidFill>
                  <a:srgbClr val="002060"/>
                </a:solidFill>
              </a:rPr>
              <a:t> ac</a:t>
            </a:r>
            <a:r>
              <a:rPr lang="en-SG" sz="2200" dirty="0">
                <a:solidFill>
                  <a:srgbClr val="002060"/>
                </a:solidFill>
              </a:rPr>
              <a:t>ti</a:t>
            </a:r>
            <a:r>
              <a:rPr lang="en" sz="2200" dirty="0">
                <a:solidFill>
                  <a:srgbClr val="002060"/>
                </a:solidFill>
              </a:rPr>
              <a:t>onable error messages</a:t>
            </a:r>
          </a:p>
          <a:p>
            <a:pPr marL="478391" lvl="3" indent="-342900">
              <a:buClr>
                <a:srgbClr val="434343"/>
              </a:buClr>
            </a:pPr>
            <a:r>
              <a:rPr lang="en" sz="2200" dirty="0">
                <a:solidFill>
                  <a:srgbClr val="002060"/>
                </a:solidFill>
              </a:rPr>
              <a:t>Easy to test new ideas, build prototype models, </a:t>
            </a:r>
            <a:r>
              <a:rPr lang="en-SG" sz="2200" dirty="0">
                <a:solidFill>
                  <a:srgbClr val="002060"/>
                </a:solidFill>
              </a:rPr>
              <a:t>and</a:t>
            </a:r>
            <a:r>
              <a:rPr lang="en" sz="2200" dirty="0">
                <a:solidFill>
                  <a:srgbClr val="002060"/>
                </a:solidFill>
              </a:rPr>
              <a:t> deploy to production</a:t>
            </a:r>
          </a:p>
          <a:p>
            <a:pPr marL="478391" lvl="3" indent="-342900">
              <a:buClr>
                <a:srgbClr val="434343"/>
              </a:buClr>
            </a:pPr>
            <a:r>
              <a:rPr lang="en-SG" sz="2200" dirty="0">
                <a:solidFill>
                  <a:srgbClr val="002060"/>
                </a:solidFill>
              </a:rPr>
              <a:t>Strong multi-GPU &amp; distributed training support</a:t>
            </a:r>
            <a:endParaRPr lang="en" sz="2200" dirty="0">
              <a:solidFill>
                <a:srgbClr val="002060"/>
              </a:solidFill>
            </a:endParaRPr>
          </a:p>
          <a:p>
            <a:pPr marL="478391" lvl="3" indent="-342900">
              <a:buClr>
                <a:srgbClr val="434343"/>
              </a:buClr>
            </a:pPr>
            <a:r>
              <a:rPr lang="en-SG" sz="2200" dirty="0">
                <a:solidFill>
                  <a:srgbClr val="002060"/>
                </a:solidFill>
              </a:rPr>
              <a:t>Broad adoption in the industry and the research community</a:t>
            </a:r>
          </a:p>
          <a:p>
            <a:pPr marL="478391" lvl="3" indent="-342900">
              <a:buClr>
                <a:srgbClr val="434343"/>
              </a:buClr>
            </a:pPr>
            <a:endParaRPr lang="en" sz="2200" dirty="0">
              <a:solidFill>
                <a:srgbClr val="002060"/>
              </a:solidFill>
            </a:endParaRPr>
          </a:p>
          <a:p>
            <a:pPr marL="478391" lvl="3" indent="-342900">
              <a:buClr>
                <a:srgbClr val="434343"/>
              </a:buClr>
            </a:pPr>
            <a:endParaRPr lang="en" sz="22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667091" y="342413"/>
            <a:ext cx="3804341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Why </a:t>
            </a:r>
            <a:r>
              <a:rPr lang="en-SG" dirty="0" err="1"/>
              <a:t>Keras</a:t>
            </a:r>
            <a:r>
              <a:rPr lang="en-SG" dirty="0"/>
              <a:t>?</a:t>
            </a:r>
            <a:endParaRPr lang="en-US" dirty="0"/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DA883-8751-1B41-ABBD-C6D7B21E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910" y="144028"/>
            <a:ext cx="721890" cy="7218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DBC7AB-BC46-1743-826E-325537DDD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85" y="1064303"/>
            <a:ext cx="5553715" cy="4642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4399B-9688-9A4A-A9ED-55BAF842C5A3}"/>
              </a:ext>
            </a:extLst>
          </p:cNvPr>
          <p:cNvSpPr txBox="1"/>
          <p:nvPr/>
        </p:nvSpPr>
        <p:spPr>
          <a:xfrm>
            <a:off x="8950874" y="5553249"/>
            <a:ext cx="1043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Year: 2019</a:t>
            </a:r>
          </a:p>
        </p:txBody>
      </p:sp>
    </p:spTree>
    <p:extLst>
      <p:ext uri="{BB962C8B-B14F-4D97-AF65-F5344CB8AC3E}">
        <p14:creationId xmlns:p14="http://schemas.microsoft.com/office/powerpoint/2010/main" val="260059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275506" y="1150841"/>
            <a:ext cx="11626985" cy="5361915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592691" lvl="3" indent="-457200">
              <a:buClr>
                <a:srgbClr val="434343"/>
              </a:buClr>
              <a:buFont typeface="+mj-lt"/>
              <a:buAutoNum type="arabicPeriod"/>
            </a:pPr>
            <a:r>
              <a:rPr lang="en-SG" sz="2400" dirty="0">
                <a:solidFill>
                  <a:srgbClr val="002060"/>
                </a:solidFill>
              </a:rPr>
              <a:t>Install TensorFlow</a:t>
            </a:r>
          </a:p>
          <a:p>
            <a:pPr marL="592691" lvl="3" indent="-457200">
              <a:buClr>
                <a:srgbClr val="434343"/>
              </a:buClr>
              <a:buFont typeface="+mj-lt"/>
              <a:buAutoNum type="arabicPeriod"/>
            </a:pPr>
            <a:endParaRPr lang="en-SG" sz="2400" dirty="0">
              <a:solidFill>
                <a:srgbClr val="002060"/>
              </a:solidFill>
            </a:endParaRPr>
          </a:p>
          <a:p>
            <a:pPr marL="592691" lvl="3" indent="-457200">
              <a:buClr>
                <a:srgbClr val="434343"/>
              </a:buClr>
              <a:buFont typeface="+mj-lt"/>
              <a:buAutoNum type="arabicPeriod"/>
            </a:pPr>
            <a:endParaRPr lang="en-SG" sz="2400" dirty="0">
              <a:solidFill>
                <a:srgbClr val="002060"/>
              </a:solidFill>
            </a:endParaRPr>
          </a:p>
          <a:p>
            <a:pPr marL="592691" lvl="3" indent="-457200">
              <a:buClr>
                <a:srgbClr val="434343"/>
              </a:buClr>
              <a:buFont typeface="+mj-lt"/>
              <a:buAutoNum type="arabicPeriod"/>
            </a:pPr>
            <a:endParaRPr lang="en-SG" sz="2400" dirty="0">
              <a:solidFill>
                <a:srgbClr val="002060"/>
              </a:solidFill>
            </a:endParaRPr>
          </a:p>
          <a:p>
            <a:pPr marL="592691" lvl="3" indent="-457200">
              <a:buClr>
                <a:srgbClr val="434343"/>
              </a:buClr>
              <a:buFont typeface="+mj-lt"/>
              <a:buAutoNum type="arabicPeriod"/>
            </a:pPr>
            <a:endParaRPr lang="en-SG" sz="2400" dirty="0">
              <a:solidFill>
                <a:srgbClr val="002060"/>
              </a:solidFill>
            </a:endParaRPr>
          </a:p>
          <a:p>
            <a:pPr marL="592691" lvl="3" indent="-457200">
              <a:buClr>
                <a:srgbClr val="434343"/>
              </a:buClr>
              <a:buFont typeface="+mj-lt"/>
              <a:buAutoNum type="arabicPeriod"/>
            </a:pPr>
            <a:endParaRPr lang="en-SG" sz="2400" dirty="0">
              <a:solidFill>
                <a:srgbClr val="002060"/>
              </a:solidFill>
            </a:endParaRPr>
          </a:p>
          <a:p>
            <a:pPr marL="592691" lvl="3" indent="-457200">
              <a:buClr>
                <a:srgbClr val="434343"/>
              </a:buClr>
              <a:buFont typeface="+mj-lt"/>
              <a:buAutoNum type="arabicPeriod"/>
            </a:pPr>
            <a:endParaRPr lang="en-SG" sz="2400" dirty="0">
              <a:solidFill>
                <a:srgbClr val="002060"/>
              </a:solidFill>
            </a:endParaRPr>
          </a:p>
          <a:p>
            <a:pPr marL="592691" lvl="3" indent="-457200">
              <a:buClr>
                <a:srgbClr val="434343"/>
              </a:buClr>
              <a:buFont typeface="+mj-lt"/>
              <a:buAutoNum type="arabicPeriod"/>
            </a:pPr>
            <a:r>
              <a:rPr lang="en-SG" sz="2400" dirty="0">
                <a:solidFill>
                  <a:srgbClr val="002060"/>
                </a:solidFill>
              </a:rPr>
              <a:t>Import </a:t>
            </a:r>
            <a:r>
              <a:rPr lang="en-SG" sz="2400" dirty="0" err="1">
                <a:solidFill>
                  <a:srgbClr val="002060"/>
                </a:solidFill>
              </a:rPr>
              <a:t>Keras</a:t>
            </a:r>
            <a:endParaRPr lang="en" sz="24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667091" y="342413"/>
            <a:ext cx="3804341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How to get </a:t>
            </a:r>
            <a:r>
              <a:rPr lang="en-SG" dirty="0" err="1"/>
              <a:t>Keras</a:t>
            </a:r>
            <a:r>
              <a:rPr lang="en-SG" dirty="0"/>
              <a:t>?</a:t>
            </a:r>
            <a:endParaRPr lang="en-US" dirty="0"/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DA883-8751-1B41-ABBD-C6D7B21E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910" y="144028"/>
            <a:ext cx="721890" cy="7218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3DC42A-1C67-D346-802F-3652833DC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40" y="1777303"/>
            <a:ext cx="4597400" cy="161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D6BA5-CE41-2543-99D4-01FBA331D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140" y="4621279"/>
            <a:ext cx="3187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5458561" y="2522176"/>
            <a:ext cx="6500246" cy="12341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Let’s use </a:t>
            </a:r>
            <a:r>
              <a:rPr lang="en-US" sz="3000" dirty="0" err="1"/>
              <a:t>Keras</a:t>
            </a:r>
            <a:r>
              <a:rPr lang="en-US" sz="3000" dirty="0"/>
              <a:t> to build a simple ANN model and see how it works </a:t>
            </a:r>
          </a:p>
        </p:txBody>
      </p:sp>
      <p:sp>
        <p:nvSpPr>
          <p:cNvPr id="7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7146844" y="3756315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028" name="Picture 4" descr="close-up photo of assorted mini too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213535" cy="782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65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8853" y="1609344"/>
            <a:ext cx="3838576" cy="4519613"/>
          </a:xfrm>
        </p:spPr>
        <p:txBody>
          <a:bodyPr/>
          <a:lstStyle/>
          <a:p>
            <a:pPr marL="0" indent="0">
              <a:buNone/>
            </a:pPr>
            <a:endParaRPr lang="en-SG" dirty="0"/>
          </a:p>
        </p:txBody>
      </p:sp>
      <p:pic>
        <p:nvPicPr>
          <p:cNvPr id="2050" name="Picture 2" descr="Work, Workaholic, Writer, Programmer, One, 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94" y="1912401"/>
            <a:ext cx="5645143" cy="342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u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34" y="1927970"/>
            <a:ext cx="832557" cy="83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owards data science logo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132" y="1927970"/>
            <a:ext cx="832691" cy="83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 photo description available.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859" y="1927970"/>
            <a:ext cx="832557" cy="83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38" y="3072397"/>
            <a:ext cx="832557" cy="832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06" y="3132523"/>
            <a:ext cx="1624356" cy="689639"/>
          </a:xfrm>
          <a:prstGeom prst="rect">
            <a:avLst/>
          </a:prstGeom>
        </p:spPr>
      </p:pic>
      <p:pic>
        <p:nvPicPr>
          <p:cNvPr id="1034" name="Picture 10" descr="Image result for think code academy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538" y="4315130"/>
            <a:ext cx="1333860" cy="59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experfy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070" y="4288859"/>
            <a:ext cx="1690688" cy="5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5" y="417363"/>
            <a:ext cx="4282222" cy="721890"/>
          </a:xfrm>
        </p:spPr>
        <p:txBody>
          <a:bodyPr>
            <a:normAutofit/>
          </a:bodyPr>
          <a:lstStyle/>
          <a:p>
            <a:r>
              <a:rPr lang="en-US" dirty="0"/>
              <a:t>Data Science Writer</a:t>
            </a:r>
          </a:p>
        </p:txBody>
      </p:sp>
      <p:sp>
        <p:nvSpPr>
          <p:cNvPr id="14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13925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72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680" y="1625599"/>
            <a:ext cx="5364953" cy="4633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b="1" i="1" dirty="0">
                <a:solidFill>
                  <a:srgbClr val="002060"/>
                </a:solidFill>
                <a:hlinkClick r:id="rId3"/>
              </a:rPr>
              <a:t>bit.ly/admond-linkedin</a:t>
            </a:r>
            <a:endParaRPr lang="en-SG" sz="2000" b="1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SG" sz="2000" b="1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SG" sz="2000" b="1" i="1" dirty="0">
                <a:solidFill>
                  <a:srgbClr val="002060"/>
                </a:solidFill>
                <a:hlinkClick r:id="rId4"/>
              </a:rPr>
              <a:t>bit.ly/admond-medium</a:t>
            </a:r>
            <a:r>
              <a:rPr lang="en-SG" sz="2000" b="1" i="1" dirty="0">
                <a:solidFill>
                  <a:srgbClr val="002060"/>
                </a:solidFill>
              </a:rPr>
              <a:t> </a:t>
            </a:r>
          </a:p>
          <a:p>
            <a:pPr marL="0" indent="0">
              <a:buNone/>
            </a:pPr>
            <a:endParaRPr lang="en-SG" sz="2000" b="1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SG" sz="2000" b="1" i="1" dirty="0">
                <a:solidFill>
                  <a:srgbClr val="002060"/>
                </a:solidFill>
                <a:hlinkClick r:id="rId5"/>
              </a:rPr>
              <a:t>bit.ly/admond-twitter</a:t>
            </a:r>
            <a:endParaRPr lang="en-SG" sz="2000" b="1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SG" sz="2000" b="1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SG" sz="2000" b="1" i="1" dirty="0">
                <a:solidFill>
                  <a:srgbClr val="002060"/>
                </a:solidFill>
                <a:hlinkClick r:id="rId6"/>
              </a:rPr>
              <a:t>bit.ly/admond-instagram</a:t>
            </a:r>
            <a:r>
              <a:rPr lang="en-SG" sz="2000" b="1" i="1" dirty="0">
                <a:solidFill>
                  <a:srgbClr val="002060"/>
                </a:solidFill>
              </a:rPr>
              <a:t> </a:t>
            </a:r>
          </a:p>
          <a:p>
            <a:pPr marL="0" indent="0">
              <a:buNone/>
            </a:pPr>
            <a:endParaRPr lang="en-SG" sz="2000" b="1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SG" sz="2000" b="1" i="1" dirty="0">
                <a:solidFill>
                  <a:srgbClr val="002060"/>
                </a:solidFill>
                <a:hlinkClick r:id="rId7"/>
              </a:rPr>
              <a:t>bit.ly/admond-website</a:t>
            </a:r>
            <a:r>
              <a:rPr lang="en-SG" sz="2000" b="1" i="1" dirty="0">
                <a:solidFill>
                  <a:srgbClr val="002060"/>
                </a:solidFill>
              </a:rPr>
              <a:t> </a:t>
            </a:r>
          </a:p>
          <a:p>
            <a:pPr marL="0" indent="0">
              <a:buNone/>
            </a:pPr>
            <a:endParaRPr lang="en-SG" sz="2000" b="1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SG" sz="2000" b="1" i="1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833734" y="269768"/>
            <a:ext cx="10721996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Let’s Connect!</a:t>
            </a:r>
            <a:endParaRPr lang="en-US" dirty="0"/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13925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6148" name="Picture 4" descr="two men clapping each other on sho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64" y="-1755801"/>
            <a:ext cx="6469896" cy="970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A5F4F4-D852-F042-ABBC-EDD58970C3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339" y="1592009"/>
            <a:ext cx="455929" cy="4559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91E34-CF49-8544-830A-09520F31E2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734" y="2414842"/>
            <a:ext cx="462280" cy="462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E39BD-1019-2643-901E-3338266451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549" y="3203386"/>
            <a:ext cx="570715" cy="462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FF9FB1-B3B9-CF41-A708-FF34557E4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855" y="3936251"/>
            <a:ext cx="624569" cy="619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DC602D-F6CC-1A4E-85D1-E37B69FF8E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897" y="4823708"/>
            <a:ext cx="461772" cy="4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4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23755" y="356778"/>
            <a:ext cx="7914290" cy="1780134"/>
          </a:xfrm>
          <a:prstGeom prst="rect">
            <a:avLst/>
          </a:prstGeom>
          <a:solidFill>
            <a:srgbClr val="002060">
              <a:alpha val="61000"/>
            </a:srgbClr>
          </a:solidFill>
        </p:spPr>
        <p:txBody>
          <a:bodyPr lIns="1548000" tIns="216000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1687948" y="1746504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594945" y="553162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656415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 result fo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instagram ask me a ques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586" y="0"/>
            <a:ext cx="5162550" cy="686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874" y="1846974"/>
            <a:ext cx="711973" cy="7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0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799445" y="417363"/>
            <a:ext cx="4926798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Science Consulting</a:t>
            </a:r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13925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25876" y="1702897"/>
            <a:ext cx="4236178" cy="4519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>
                <a:solidFill>
                  <a:srgbClr val="002060"/>
                </a:solidFill>
              </a:rPr>
              <a:t>Helping digital marketing agencies and companies solve problems using data</a:t>
            </a:r>
          </a:p>
          <a:p>
            <a:r>
              <a:rPr lang="en-SG" sz="2000" dirty="0">
                <a:solidFill>
                  <a:srgbClr val="002060"/>
                </a:solidFill>
              </a:rPr>
              <a:t>Data Science Consulting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rgbClr val="002060"/>
                </a:solidFill>
              </a:rPr>
              <a:t>Web Analytics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rgbClr val="002060"/>
                </a:solidFill>
              </a:rPr>
              <a:t>Attribution Modelling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rgbClr val="002060"/>
                </a:solidFill>
              </a:rPr>
              <a:t>Deep Learning / ML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rgbClr val="002060"/>
                </a:solidFill>
              </a:rPr>
              <a:t>Advanced Social Analytics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SG" sz="2000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SG" sz="2000" dirty="0">
              <a:solidFill>
                <a:srgbClr val="002060"/>
              </a:solidFill>
            </a:endParaRPr>
          </a:p>
        </p:txBody>
      </p:sp>
      <p:pic>
        <p:nvPicPr>
          <p:cNvPr id="8" name="Picture 2" descr="Business, Paperwork, Deal, Agreement, Handshake, Off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94" y="1702897"/>
            <a:ext cx="5653782" cy="40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26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799445" y="417363"/>
            <a:ext cx="5916148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Science Communicator</a:t>
            </a:r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13925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6" y="1607733"/>
            <a:ext cx="5399313" cy="4049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7" y="1607733"/>
            <a:ext cx="6074229" cy="404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9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6744425" y="4244880"/>
            <a:ext cx="1136948" cy="1153545"/>
            <a:chOff x="2285781" y="4847654"/>
            <a:chExt cx="952480" cy="966132"/>
          </a:xfrm>
        </p:grpSpPr>
        <p:sp>
          <p:nvSpPr>
            <p:cNvPr id="59" name="Oval 5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320941" y="2841580"/>
            <a:ext cx="1136948" cy="1153545"/>
            <a:chOff x="2285781" y="4847654"/>
            <a:chExt cx="952480" cy="966132"/>
          </a:xfrm>
        </p:grpSpPr>
        <p:sp>
          <p:nvSpPr>
            <p:cNvPr id="51" name="Oval 50"/>
            <p:cNvSpPr/>
            <p:nvPr/>
          </p:nvSpPr>
          <p:spPr bwMode="auto">
            <a:xfrm>
              <a:off x="2346027" y="4908764"/>
              <a:ext cx="840592" cy="852640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6096000" y="2102177"/>
            <a:ext cx="0" cy="124917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4638" y="3073312"/>
            <a:ext cx="4055721" cy="83097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r>
              <a:rPr lang="en-SG" sz="2400" b="1" dirty="0">
                <a:solidFill>
                  <a:schemeClr val="tx2"/>
                </a:solidFill>
                <a:latin typeface="Lato Regular"/>
                <a:cs typeface="Lato Regular"/>
              </a:rPr>
              <a:t>What is Artificial </a:t>
            </a:r>
          </a:p>
          <a:p>
            <a:pPr algn="r"/>
            <a:r>
              <a:rPr lang="en-SG" sz="2400" b="1" dirty="0">
                <a:solidFill>
                  <a:schemeClr val="tx2"/>
                </a:solidFill>
                <a:latin typeface="Lato Regular"/>
                <a:cs typeface="Lato Regular"/>
              </a:rPr>
              <a:t>Neural Network?</a:t>
            </a:r>
            <a:endParaRPr lang="id-ID" sz="24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039454" y="3366931"/>
            <a:ext cx="113093" cy="11312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514832" y="3442346"/>
            <a:ext cx="52462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3488802"/>
            <a:ext cx="0" cy="124917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039454" y="4753556"/>
            <a:ext cx="113093" cy="11312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/>
          </a:p>
        </p:txBody>
      </p:sp>
      <p:cxnSp>
        <p:nvCxnSpPr>
          <p:cNvPr id="33" name="Straight Connector 32"/>
          <p:cNvCxnSpPr/>
          <p:nvPr/>
        </p:nvCxnSpPr>
        <p:spPr>
          <a:xfrm>
            <a:off x="6152547" y="4828971"/>
            <a:ext cx="52462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112796" y="4433801"/>
            <a:ext cx="3591523" cy="83097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SG" sz="2400" b="1" dirty="0">
                <a:solidFill>
                  <a:schemeClr val="tx2"/>
                </a:solidFill>
                <a:latin typeface="Lato Regular"/>
                <a:cs typeface="Lato Regular"/>
              </a:rPr>
              <a:t>Build a simple ANN model </a:t>
            </a:r>
          </a:p>
          <a:p>
            <a:r>
              <a:rPr lang="en-SG" sz="2400" b="1" dirty="0">
                <a:solidFill>
                  <a:schemeClr val="tx2"/>
                </a:solidFill>
                <a:latin typeface="Lato Regular"/>
                <a:cs typeface="Lato Regular"/>
              </a:rPr>
              <a:t>(for real)</a:t>
            </a:r>
            <a:endParaRPr lang="id-ID" sz="24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723265" y="2083999"/>
            <a:ext cx="73708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utoShape 12"/>
          <p:cNvSpPr>
            <a:spLocks/>
          </p:cNvSpPr>
          <p:nvPr/>
        </p:nvSpPr>
        <p:spPr bwMode="auto">
          <a:xfrm>
            <a:off x="7109406" y="4578838"/>
            <a:ext cx="420803" cy="434009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2" name="AutoShape 38"/>
          <p:cNvSpPr>
            <a:spLocks/>
          </p:cNvSpPr>
          <p:nvPr/>
        </p:nvSpPr>
        <p:spPr bwMode="auto">
          <a:xfrm>
            <a:off x="4697846" y="3234304"/>
            <a:ext cx="420803" cy="3961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2" y="2850"/>
                </a:moveTo>
                <a:cubicBezTo>
                  <a:pt x="18363" y="3806"/>
                  <a:pt x="19524" y="5033"/>
                  <a:pt x="20354" y="6530"/>
                </a:cubicBezTo>
                <a:cubicBezTo>
                  <a:pt x="21184" y="8031"/>
                  <a:pt x="21599" y="9635"/>
                  <a:pt x="21599" y="11342"/>
                </a:cubicBezTo>
                <a:cubicBezTo>
                  <a:pt x="21599" y="12759"/>
                  <a:pt x="21318" y="14087"/>
                  <a:pt x="20754" y="15328"/>
                </a:cubicBezTo>
                <a:cubicBezTo>
                  <a:pt x="20184" y="16569"/>
                  <a:pt x="19415" y="17654"/>
                  <a:pt x="18433" y="18587"/>
                </a:cubicBezTo>
                <a:cubicBezTo>
                  <a:pt x="17451" y="19520"/>
                  <a:pt x="16300" y="20255"/>
                  <a:pt x="14984" y="20793"/>
                </a:cubicBezTo>
                <a:cubicBezTo>
                  <a:pt x="13669" y="21332"/>
                  <a:pt x="12269" y="21599"/>
                  <a:pt x="10775" y="21599"/>
                </a:cubicBezTo>
                <a:cubicBezTo>
                  <a:pt x="9287" y="21599"/>
                  <a:pt x="7890" y="21332"/>
                  <a:pt x="6584" y="20793"/>
                </a:cubicBezTo>
                <a:cubicBezTo>
                  <a:pt x="5278" y="20255"/>
                  <a:pt x="4136" y="19520"/>
                  <a:pt x="3160" y="18587"/>
                </a:cubicBezTo>
                <a:cubicBezTo>
                  <a:pt x="2184" y="17654"/>
                  <a:pt x="1412" y="16569"/>
                  <a:pt x="845" y="15328"/>
                </a:cubicBezTo>
                <a:cubicBezTo>
                  <a:pt x="278" y="14087"/>
                  <a:pt x="0" y="12759"/>
                  <a:pt x="0" y="11342"/>
                </a:cubicBezTo>
                <a:cubicBezTo>
                  <a:pt x="0" y="9635"/>
                  <a:pt x="415" y="8031"/>
                  <a:pt x="1245" y="6530"/>
                </a:cubicBezTo>
                <a:cubicBezTo>
                  <a:pt x="2075" y="5033"/>
                  <a:pt x="3236" y="3806"/>
                  <a:pt x="4724" y="2850"/>
                </a:cubicBezTo>
                <a:cubicBezTo>
                  <a:pt x="4839" y="2761"/>
                  <a:pt x="4975" y="2732"/>
                  <a:pt x="5130" y="2770"/>
                </a:cubicBezTo>
                <a:cubicBezTo>
                  <a:pt x="5306" y="2804"/>
                  <a:pt x="5430" y="2879"/>
                  <a:pt x="5493" y="2989"/>
                </a:cubicBezTo>
                <a:lnTo>
                  <a:pt x="6800" y="4797"/>
                </a:lnTo>
                <a:cubicBezTo>
                  <a:pt x="6896" y="4906"/>
                  <a:pt x="6927" y="5033"/>
                  <a:pt x="6887" y="5174"/>
                </a:cubicBezTo>
                <a:cubicBezTo>
                  <a:pt x="6848" y="5318"/>
                  <a:pt x="6769" y="5436"/>
                  <a:pt x="6654" y="5525"/>
                </a:cubicBezTo>
                <a:cubicBezTo>
                  <a:pt x="5630" y="6185"/>
                  <a:pt x="4833" y="7026"/>
                  <a:pt x="4269" y="8042"/>
                </a:cubicBezTo>
                <a:cubicBezTo>
                  <a:pt x="3703" y="9056"/>
                  <a:pt x="3421" y="10156"/>
                  <a:pt x="3421" y="11342"/>
                </a:cubicBezTo>
                <a:cubicBezTo>
                  <a:pt x="3421" y="12298"/>
                  <a:pt x="3612" y="13208"/>
                  <a:pt x="3993" y="14066"/>
                </a:cubicBezTo>
                <a:cubicBezTo>
                  <a:pt x="4375" y="14925"/>
                  <a:pt x="4900" y="15667"/>
                  <a:pt x="5569" y="16298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1"/>
                  <a:pt x="9769" y="18346"/>
                  <a:pt x="10772" y="18346"/>
                </a:cubicBezTo>
                <a:cubicBezTo>
                  <a:pt x="11778" y="18346"/>
                  <a:pt x="12733" y="18161"/>
                  <a:pt x="13639" y="17796"/>
                </a:cubicBezTo>
                <a:cubicBezTo>
                  <a:pt x="14542" y="17430"/>
                  <a:pt x="15333" y="16929"/>
                  <a:pt x="16009" y="16298"/>
                </a:cubicBezTo>
                <a:cubicBezTo>
                  <a:pt x="16684" y="15668"/>
                  <a:pt x="17215" y="14927"/>
                  <a:pt x="17596" y="14075"/>
                </a:cubicBezTo>
                <a:cubicBezTo>
                  <a:pt x="17978" y="13220"/>
                  <a:pt x="18169" y="12307"/>
                  <a:pt x="18169" y="11342"/>
                </a:cubicBezTo>
                <a:cubicBezTo>
                  <a:pt x="18169" y="10156"/>
                  <a:pt x="17881" y="9056"/>
                  <a:pt x="17312" y="8042"/>
                </a:cubicBezTo>
                <a:cubicBezTo>
                  <a:pt x="16742" y="7023"/>
                  <a:pt x="15951" y="6185"/>
                  <a:pt x="14933" y="5525"/>
                </a:cubicBezTo>
                <a:cubicBezTo>
                  <a:pt x="14800" y="5436"/>
                  <a:pt x="14721" y="5324"/>
                  <a:pt x="14703" y="5197"/>
                </a:cubicBezTo>
                <a:cubicBezTo>
                  <a:pt x="14663" y="5050"/>
                  <a:pt x="14693" y="4915"/>
                  <a:pt x="14787" y="4797"/>
                </a:cubicBezTo>
                <a:lnTo>
                  <a:pt x="16066" y="2989"/>
                </a:lnTo>
                <a:cubicBezTo>
                  <a:pt x="16160" y="2879"/>
                  <a:pt x="16284" y="2810"/>
                  <a:pt x="16436" y="2784"/>
                </a:cubicBezTo>
                <a:cubicBezTo>
                  <a:pt x="16593" y="2755"/>
                  <a:pt x="16739" y="2778"/>
                  <a:pt x="16872" y="2850"/>
                </a:cubicBezTo>
                <a:moveTo>
                  <a:pt x="9663" y="10778"/>
                </a:moveTo>
                <a:cubicBezTo>
                  <a:pt x="9509" y="10778"/>
                  <a:pt x="9375" y="10726"/>
                  <a:pt x="9263" y="10625"/>
                </a:cubicBezTo>
                <a:cubicBezTo>
                  <a:pt x="9154" y="10524"/>
                  <a:pt x="9096" y="10398"/>
                  <a:pt x="9096" y="10239"/>
                </a:cubicBezTo>
                <a:lnTo>
                  <a:pt x="9096" y="535"/>
                </a:lnTo>
                <a:cubicBezTo>
                  <a:pt x="9096" y="388"/>
                  <a:pt x="9151" y="264"/>
                  <a:pt x="9257" y="158"/>
                </a:cubicBezTo>
                <a:cubicBezTo>
                  <a:pt x="9363" y="48"/>
                  <a:pt x="9496" y="0"/>
                  <a:pt x="9663" y="0"/>
                </a:cubicBezTo>
                <a:lnTo>
                  <a:pt x="11942" y="0"/>
                </a:lnTo>
                <a:cubicBezTo>
                  <a:pt x="12096" y="0"/>
                  <a:pt x="12230" y="48"/>
                  <a:pt x="12339" y="158"/>
                </a:cubicBezTo>
                <a:cubicBezTo>
                  <a:pt x="12451" y="264"/>
                  <a:pt x="12509" y="388"/>
                  <a:pt x="12509" y="535"/>
                </a:cubicBezTo>
                <a:lnTo>
                  <a:pt x="12509" y="10239"/>
                </a:lnTo>
                <a:cubicBezTo>
                  <a:pt x="12509" y="10386"/>
                  <a:pt x="12454" y="10513"/>
                  <a:pt x="12348" y="10620"/>
                </a:cubicBezTo>
                <a:cubicBezTo>
                  <a:pt x="12242" y="10723"/>
                  <a:pt x="12106" y="10778"/>
                  <a:pt x="11942" y="10778"/>
                </a:cubicBezTo>
                <a:lnTo>
                  <a:pt x="9663" y="107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1026" name="Picture 2" descr="baby sitting on white chair while smiling at the camer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69" y="877647"/>
            <a:ext cx="1719271" cy="114675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5" y="342413"/>
            <a:ext cx="4923820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We’ll Cover Today</a:t>
            </a:r>
          </a:p>
        </p:txBody>
      </p:sp>
      <p:sp>
        <p:nvSpPr>
          <p:cNvPr id="29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7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32" grpId="0" animBg="1"/>
      <p:bldP spid="36" grpId="0"/>
      <p:bldP spid="66" grpId="0" animBg="1"/>
      <p:bldP spid="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0" y="1938541"/>
            <a:ext cx="6836318" cy="264844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050" name="Picture 2" descr="https://miro.medium.com/max/900/0*w_mAZQWX8SPHGdB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594" y="-467974"/>
            <a:ext cx="8176406" cy="1189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409929" y="3582650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-59603" y="2194142"/>
            <a:ext cx="4011400" cy="1526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Bef>
                <a:spcPts val="425"/>
              </a:spcBef>
            </a:pPr>
            <a:r>
              <a:rPr lang="en-US" sz="2800" dirty="0">
                <a:solidFill>
                  <a:schemeClr val="bg1"/>
                </a:solidFill>
              </a:rPr>
              <a:t>What is Artificial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1348093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786193"/>
            <a:ext cx="6117021" cy="3286758"/>
          </a:xfrm>
          <a:prstGeom prst="rect">
            <a:avLst/>
          </a:prstGeom>
        </p:spPr>
      </p:pic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2068483" y="5363073"/>
            <a:ext cx="7466453" cy="1056332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135491" lvl="3" indent="0" algn="ctr">
              <a:buClr>
                <a:srgbClr val="434343"/>
              </a:buClr>
              <a:buNone/>
            </a:pPr>
            <a:r>
              <a:rPr lang="en-SG" sz="2400" dirty="0">
                <a:solidFill>
                  <a:srgbClr val="002060"/>
                </a:solidFill>
              </a:rPr>
              <a:t>A neuron takes </a:t>
            </a:r>
            <a:r>
              <a:rPr lang="en-SG" sz="2400" dirty="0">
                <a:solidFill>
                  <a:srgbClr val="FF0000"/>
                </a:solidFill>
              </a:rPr>
              <a:t>inputs</a:t>
            </a:r>
            <a:r>
              <a:rPr lang="en-SG" sz="2400" dirty="0">
                <a:solidFill>
                  <a:srgbClr val="002060"/>
                </a:solidFill>
              </a:rPr>
              <a:t>, does some </a:t>
            </a:r>
            <a:r>
              <a:rPr lang="en-SG" sz="2400" dirty="0">
                <a:solidFill>
                  <a:srgbClr val="FF0000"/>
                </a:solidFill>
              </a:rPr>
              <a:t>math</a:t>
            </a:r>
            <a:r>
              <a:rPr lang="en-SG" sz="2400" dirty="0">
                <a:solidFill>
                  <a:srgbClr val="002060"/>
                </a:solidFill>
              </a:rPr>
              <a:t> with them, and produces one </a:t>
            </a:r>
            <a:r>
              <a:rPr lang="en-SG" sz="2400" dirty="0">
                <a:solidFill>
                  <a:srgbClr val="FF0000"/>
                </a:solidFill>
              </a:rPr>
              <a:t>output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5" y="342413"/>
            <a:ext cx="8675886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Fundamental Building Blocks – Neurons</a:t>
            </a:r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919043" y="2720341"/>
            <a:ext cx="2091357" cy="211363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5332261" y="3538629"/>
            <a:ext cx="1447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500" b="1" dirty="0">
                <a:solidFill>
                  <a:schemeClr val="bg1"/>
                </a:solidFill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20231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786193"/>
            <a:ext cx="6117021" cy="3286758"/>
          </a:xfrm>
          <a:prstGeom prst="rect">
            <a:avLst/>
          </a:prstGeom>
        </p:spPr>
      </p:pic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791879" y="5586028"/>
            <a:ext cx="1009746" cy="422586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/>
          <a:p>
            <a:pPr marL="135491" lvl="3" indent="0">
              <a:buClr>
                <a:srgbClr val="434343"/>
              </a:buClr>
              <a:buNone/>
            </a:pPr>
            <a:r>
              <a:rPr lang="en" sz="1700" dirty="0">
                <a:solidFill>
                  <a:srgbClr val="002060"/>
                </a:solidFill>
              </a:rPr>
              <a:t>weight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 txBox="1">
            <a:spLocks/>
          </p:cNvSpPr>
          <p:nvPr/>
        </p:nvSpPr>
        <p:spPr>
          <a:xfrm>
            <a:off x="499645" y="342413"/>
            <a:ext cx="8675886" cy="721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Fundamental Building Blocks – Neurons</a:t>
            </a:r>
          </a:p>
        </p:txBody>
      </p:sp>
      <p:sp>
        <p:nvSpPr>
          <p:cNvPr id="6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7091" y="106430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43199" y="1786193"/>
            <a:ext cx="2888343" cy="3729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956" y="5718444"/>
            <a:ext cx="1640986" cy="94134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61816" y="5736598"/>
            <a:ext cx="373042" cy="35940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Shape 149"/>
          <p:cNvSpPr txBox="1">
            <a:spLocks/>
          </p:cNvSpPr>
          <p:nvPr/>
        </p:nvSpPr>
        <p:spPr>
          <a:xfrm>
            <a:off x="5801625" y="5536743"/>
            <a:ext cx="5035104" cy="1123042"/>
          </a:xfrm>
          <a:prstGeom prst="rect">
            <a:avLst/>
          </a:prstGeom>
        </p:spPr>
        <p:txBody>
          <a:bodyPr vert="horz" lIns="121916" tIns="121916" rIns="121916" bIns="121916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491" lvl="3" indent="0">
              <a:buClr>
                <a:srgbClr val="434343"/>
              </a:buClr>
              <a:buFont typeface="Arial" panose="020B0604020202020204" pitchFamily="34" charset="0"/>
              <a:buNone/>
            </a:pPr>
            <a:r>
              <a:rPr lang="en" sz="1700" dirty="0">
                <a:solidFill>
                  <a:srgbClr val="002060"/>
                </a:solidFill>
              </a:rPr>
              <a:t>The higher the weight: </a:t>
            </a:r>
          </a:p>
          <a:p>
            <a:pPr marL="421241" lvl="3" indent="-285750">
              <a:buClr>
                <a:srgbClr val="434343"/>
              </a:buClr>
            </a:pPr>
            <a:r>
              <a:rPr lang="en" sz="1700" dirty="0">
                <a:solidFill>
                  <a:srgbClr val="002060"/>
                </a:solidFill>
              </a:rPr>
              <a:t>The faster it will trigger the activation function</a:t>
            </a:r>
          </a:p>
          <a:p>
            <a:pPr marL="421241" lvl="3" indent="-285750">
              <a:buClr>
                <a:srgbClr val="434343"/>
              </a:buClr>
            </a:pPr>
            <a:r>
              <a:rPr lang="en" sz="1700" dirty="0">
                <a:solidFill>
                  <a:srgbClr val="002060"/>
                </a:solidFill>
              </a:rPr>
              <a:t>The more impact it will have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15254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build="p"/>
      <p:bldP spid="8" grpId="0" animBg="1"/>
      <p:bldP spid="11" grpId="0" animBg="1"/>
      <p:bldP spid="1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0</TotalTime>
  <Words>785</Words>
  <Application>Microsoft Macintosh PowerPoint</Application>
  <PresentationFormat>Widescreen</PresentationFormat>
  <Paragraphs>176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 </vt:lpstr>
      <vt:lpstr>Lato Regular</vt:lpstr>
      <vt:lpstr>Raleway Light</vt:lpstr>
      <vt:lpstr>Arial</vt:lpstr>
      <vt:lpstr>Calibri</vt:lpstr>
      <vt:lpstr>Gill Sans</vt:lpstr>
      <vt:lpstr>Gill Sans MT</vt:lpstr>
      <vt:lpstr>Times New Roman</vt:lpstr>
      <vt:lpstr>Wingdings</vt:lpstr>
      <vt:lpstr>Office Theme</vt:lpstr>
      <vt:lpstr>Admond Lee</vt:lpstr>
      <vt:lpstr>Admond Lee</vt:lpstr>
      <vt:lpstr>Data Science Writer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2019-09-16T17:33:11Z</dcterms:created>
  <dcterms:modified xsi:type="dcterms:W3CDTF">2020-06-17T04:31:26Z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